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 id="2147483682" r:id="rId4"/>
    <p:sldMasterId id="2147483684" r:id="rId5"/>
    <p:sldMasterId id="2147483686" r:id="rId6"/>
    <p:sldMasterId id="2147483694" r:id="rId7"/>
  </p:sldMasterIdLst>
  <p:notesMasterIdLst>
    <p:notesMasterId r:id="rId43"/>
  </p:notesMasterIdLst>
  <p:handoutMasterIdLst>
    <p:handoutMasterId r:id="rId44"/>
  </p:handoutMasterIdLst>
  <p:sldIdLst>
    <p:sldId id="256" r:id="rId8"/>
    <p:sldId id="333" r:id="rId9"/>
    <p:sldId id="334" r:id="rId10"/>
    <p:sldId id="304" r:id="rId11"/>
    <p:sldId id="347" r:id="rId12"/>
    <p:sldId id="348" r:id="rId13"/>
    <p:sldId id="349" r:id="rId14"/>
    <p:sldId id="329" r:id="rId15"/>
    <p:sldId id="335" r:id="rId16"/>
    <p:sldId id="358" r:id="rId17"/>
    <p:sldId id="337" r:id="rId18"/>
    <p:sldId id="316" r:id="rId19"/>
    <p:sldId id="323" r:id="rId20"/>
    <p:sldId id="257" r:id="rId21"/>
    <p:sldId id="328" r:id="rId22"/>
    <p:sldId id="345" r:id="rId23"/>
    <p:sldId id="343" r:id="rId24"/>
    <p:sldId id="336" r:id="rId25"/>
    <p:sldId id="352" r:id="rId26"/>
    <p:sldId id="353" r:id="rId27"/>
    <p:sldId id="351" r:id="rId28"/>
    <p:sldId id="350" r:id="rId29"/>
    <p:sldId id="354" r:id="rId30"/>
    <p:sldId id="356" r:id="rId31"/>
    <p:sldId id="357" r:id="rId32"/>
    <p:sldId id="331" r:id="rId33"/>
    <p:sldId id="344" r:id="rId34"/>
    <p:sldId id="342" r:id="rId35"/>
    <p:sldId id="355" r:id="rId36"/>
    <p:sldId id="338" r:id="rId37"/>
    <p:sldId id="339" r:id="rId38"/>
    <p:sldId id="340" r:id="rId39"/>
    <p:sldId id="341" r:id="rId40"/>
    <p:sldId id="324" r:id="rId41"/>
    <p:sldId id="260" r:id="rId42"/>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rystal" initials="GC" lastIdx="1" clrIdx="0">
    <p:extLst>
      <p:ext uri="{19B8F6BF-5375-455C-9EA6-DF929625EA0E}">
        <p15:presenceInfo xmlns:p15="http://schemas.microsoft.com/office/powerpoint/2012/main" userId="Gordon, Crystal" providerId="None"/>
      </p:ext>
    </p:extLst>
  </p:cmAuthor>
  <p:cmAuthor id="2" name="Hartsell, Reston" initials="HR" lastIdx="4" clrIdx="1">
    <p:extLst>
      <p:ext uri="{19B8F6BF-5375-455C-9EA6-DF929625EA0E}">
        <p15:presenceInfo xmlns:p15="http://schemas.microsoft.com/office/powerpoint/2012/main" userId="Hartsell, Res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70C0"/>
    <a:srgbClr val="71AF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85332" autoAdjust="0"/>
  </p:normalViewPr>
  <p:slideViewPr>
    <p:cSldViewPr snapToGrid="0">
      <p:cViewPr varScale="1">
        <p:scale>
          <a:sx n="60" d="100"/>
          <a:sy n="60" d="100"/>
        </p:scale>
        <p:origin x="1544"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 Id="rId4"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272B052B-7254-4E44-9539-BD2C29E0F653}" type="datetimeFigureOut">
              <a:rPr lang="en-US" smtClean="0"/>
              <a:t>11/1/2018</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BE8D9160-2E52-4F0F-A90F-A78F93641C01}" type="slidenum">
              <a:rPr lang="en-US" smtClean="0"/>
              <a:t>‹#›</a:t>
            </a:fld>
            <a:endParaRPr lang="en-US"/>
          </a:p>
        </p:txBody>
      </p:sp>
    </p:spTree>
    <p:extLst>
      <p:ext uri="{BB962C8B-B14F-4D97-AF65-F5344CB8AC3E}">
        <p14:creationId xmlns:p14="http://schemas.microsoft.com/office/powerpoint/2010/main" val="1659381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0EE194CB-0B2D-47E2-81FD-4E16A770C2B5}" type="datetimeFigureOut">
              <a:rPr lang="en-US" smtClean="0"/>
              <a:t>11/1/2018</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60FB1307-1F50-4DB0-9CD2-C9A18C8ACC11}" type="slidenum">
              <a:rPr lang="en-US" smtClean="0"/>
              <a:t>‹#›</a:t>
            </a:fld>
            <a:endParaRPr lang="en-US"/>
          </a:p>
        </p:txBody>
      </p:sp>
    </p:spTree>
    <p:extLst>
      <p:ext uri="{BB962C8B-B14F-4D97-AF65-F5344CB8AC3E}">
        <p14:creationId xmlns:p14="http://schemas.microsoft.com/office/powerpoint/2010/main" val="4124869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solidFill>
                  <a:schemeClr val="tx2"/>
                </a:solidFill>
              </a:rPr>
              <a:t>Tie into what Mollie</a:t>
            </a:r>
            <a:r>
              <a:rPr lang="en-US" sz="2400" baseline="0" dirty="0" smtClean="0">
                <a:solidFill>
                  <a:schemeClr val="tx2"/>
                </a:solidFill>
              </a:rPr>
              <a:t> elaborates on with regards to “place-based” public health. How place impacts health.</a:t>
            </a:r>
            <a:endParaRPr lang="en-US" sz="2300" dirty="0" smtClean="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2</a:t>
            </a:fld>
            <a:endParaRPr lang="en-US"/>
          </a:p>
        </p:txBody>
      </p:sp>
    </p:spTree>
    <p:extLst>
      <p:ext uri="{BB962C8B-B14F-4D97-AF65-F5344CB8AC3E}">
        <p14:creationId xmlns:p14="http://schemas.microsoft.com/office/powerpoint/2010/main" val="4272292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for us to be able to reduce the burden on health caused by alcohol misuse and abuse, we need to better understand how alcohol products are marketed (</a:t>
            </a:r>
            <a:r>
              <a:rPr lang="en-US" sz="1200" b="0" i="0" kern="1200" dirty="0" smtClean="0">
                <a:solidFill>
                  <a:schemeClr val="tx1"/>
                </a:solidFill>
                <a:effectLst/>
                <a:latin typeface="+mn-lt"/>
                <a:ea typeface="+mn-ea"/>
                <a:cs typeface="+mn-cs"/>
              </a:rPr>
              <a:t>i.e., store exterior, store interior, and/or parking lot or other property advertising and/or alcohol-branded functional objects</a:t>
            </a:r>
            <a:r>
              <a:rPr lang="en-US" baseline="0" dirty="0" smtClean="0"/>
              <a:t>), where and how are alcohol products sold (e.g., store type to common locations – coolers, floor displays, shelves, ice-buckets, etc.), in what communities, and in what proximity to schools and parks.</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11</a:t>
            </a:fld>
            <a:endParaRPr lang="en-US"/>
          </a:p>
        </p:txBody>
      </p:sp>
    </p:spTree>
    <p:extLst>
      <p:ext uri="{BB962C8B-B14F-4D97-AF65-F5344CB8AC3E}">
        <p14:creationId xmlns:p14="http://schemas.microsoft.com/office/powerpoint/2010/main" val="3588053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1">
                    <a:lumMod val="50000"/>
                  </a:schemeClr>
                </a:solidFill>
              </a:rPr>
              <a:t>We would like to see community advocates supporting limits on large/high alcohol content singles in coolers near the registers/entries to the establishments</a:t>
            </a:r>
            <a:r>
              <a:rPr lang="en-US" sz="1200" baseline="0" dirty="0" smtClean="0">
                <a:solidFill>
                  <a:schemeClr val="accent1">
                    <a:lumMod val="50000"/>
                  </a:schemeClr>
                </a:solidFill>
              </a:rPr>
              <a:t> since this entices individuals </a:t>
            </a:r>
            <a:r>
              <a:rPr lang="en-US" sz="1200" kern="1200" dirty="0" smtClean="0">
                <a:solidFill>
                  <a:schemeClr val="tx1"/>
                </a:solidFill>
                <a:effectLst/>
                <a:latin typeface="+mn-lt"/>
                <a:ea typeface="+mn-ea"/>
                <a:cs typeface="+mn-cs"/>
              </a:rPr>
              <a:t>that consume that product in the parking lot and then drive off impaired</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12</a:t>
            </a:fld>
            <a:endParaRPr lang="en-US"/>
          </a:p>
        </p:txBody>
      </p:sp>
    </p:spTree>
    <p:extLst>
      <p:ext uri="{BB962C8B-B14F-4D97-AF65-F5344CB8AC3E}">
        <p14:creationId xmlns:p14="http://schemas.microsoft.com/office/powerpoint/2010/main" val="77029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steps of SPF include:</a:t>
            </a:r>
          </a:p>
          <a:p>
            <a:r>
              <a:rPr lang="en-US" baseline="0" dirty="0" smtClean="0"/>
              <a:t>Step 1: Assess Needs – determine what is the problem, and how can I learn more?</a:t>
            </a:r>
          </a:p>
          <a:p>
            <a:r>
              <a:rPr lang="en-US" baseline="0" dirty="0" smtClean="0"/>
              <a:t>Step 2: Build Capacity – What do I have to work with?</a:t>
            </a:r>
          </a:p>
          <a:p>
            <a:r>
              <a:rPr lang="en-US" baseline="0" dirty="0" smtClean="0"/>
              <a:t>Step 3: Plan – What should I do and how should I do it?</a:t>
            </a:r>
          </a:p>
          <a:p>
            <a:r>
              <a:rPr lang="en-US" baseline="0" dirty="0" smtClean="0"/>
              <a:t>Step 4: Implement – How can I put my plan into action?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Provide practice ordinance examples of how to address these issues</a:t>
            </a:r>
            <a:endParaRPr lang="en-US" dirty="0" smtClean="0"/>
          </a:p>
          <a:p>
            <a:endParaRPr lang="en-US" baseline="0" dirty="0" smtClean="0"/>
          </a:p>
          <a:p>
            <a:r>
              <a:rPr lang="en-US" baseline="0" dirty="0" smtClean="0"/>
              <a:t>Policy Domain Areas:</a:t>
            </a:r>
          </a:p>
          <a:p>
            <a:pPr marL="228600" indent="-228600">
              <a:buFont typeface="+mj-lt"/>
              <a:buAutoNum type="arabicPeriod"/>
            </a:pPr>
            <a:r>
              <a:rPr lang="en-US" baseline="0" dirty="0" smtClean="0"/>
              <a:t>Licensing &amp; Density (establish or increase licensing fees, limit or cap total number of licenses in a specific area, restrict retailers from operating within a certain distance of other retailers, restrict retailers in certain zones (e.g., residential zones), limit number of hours or days for sales)</a:t>
            </a:r>
          </a:p>
          <a:p>
            <a:pPr marL="228600" indent="-228600">
              <a:buFont typeface="+mj-lt"/>
              <a:buAutoNum type="arabicPeriod"/>
            </a:pPr>
            <a:r>
              <a:rPr lang="en-US" baseline="0" dirty="0" smtClean="0"/>
              <a:t>Advertising (limit the time (of day) when advertising is permitted, limit the placement of ads at certain store locations (e.g., near youth locales), limit placement of ads inside stores (e.g., near cash registers), limit placement of outdoor ads, ban certain manners of advertising (e.g., outdoor sandwich board-style ads), establish content-neutral advertising restrictions (e.g., 15% of window space))</a:t>
            </a:r>
          </a:p>
          <a:p>
            <a:pPr marL="228600" indent="-228600">
              <a:buFont typeface="+mj-lt"/>
              <a:buAutoNum type="arabicPeriod"/>
            </a:pPr>
            <a:r>
              <a:rPr lang="en-US" baseline="0" dirty="0" smtClean="0"/>
              <a:t>Non-tax price increases (ban price discounting, ban redemption and/or distribution of coupons, require disclosure of manufacturer incentives for retailers (i.e., sunshine law)</a:t>
            </a:r>
          </a:p>
          <a:p>
            <a:pPr marL="228600" indent="-228600">
              <a:buFont typeface="+mj-lt"/>
              <a:buAutoNum type="arabicPeriod"/>
            </a:pPr>
            <a:r>
              <a:rPr lang="en-US" baseline="0" dirty="0" smtClean="0"/>
              <a:t>Product placement (ban product displays (i.e., require products to be stored out of view), restrict the number of products that can be displayed (e.g., one sample of each), limit times during which product displays are visible (e.g., after school hours))</a:t>
            </a: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60FB1307-1F50-4DB0-9CD2-C9A18C8ACC11}" type="slidenum">
              <a:rPr lang="en-US" smtClean="0"/>
              <a:t>13</a:t>
            </a:fld>
            <a:endParaRPr lang="en-US"/>
          </a:p>
        </p:txBody>
      </p:sp>
    </p:spTree>
    <p:extLst>
      <p:ext uri="{BB962C8B-B14F-4D97-AF65-F5344CB8AC3E}">
        <p14:creationId xmlns:p14="http://schemas.microsoft.com/office/powerpoint/2010/main" val="288242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14</a:t>
            </a:fld>
            <a:endParaRPr lang="en-US"/>
          </a:p>
        </p:txBody>
      </p:sp>
    </p:spTree>
    <p:extLst>
      <p:ext uri="{BB962C8B-B14F-4D97-AF65-F5344CB8AC3E}">
        <p14:creationId xmlns:p14="http://schemas.microsoft.com/office/powerpoint/2010/main" val="1862509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store assessment data do we have?</a:t>
            </a:r>
          </a:p>
          <a:p>
            <a:endParaRPr lang="en-US" baseline="0" dirty="0" smtClean="0"/>
          </a:p>
          <a:p>
            <a:r>
              <a:rPr lang="en-US" b="1" baseline="0" dirty="0" smtClean="0"/>
              <a:t>-Retailer Density – look at the county’s density and compare it to the state average; look at the retailer density in the desired county and rank the data and see what the top 20 counties are compared to your desired county; look at retailer density disparities by race, age, and income</a:t>
            </a:r>
          </a:p>
          <a:p>
            <a:r>
              <a:rPr lang="en-US" baseline="0" dirty="0" smtClean="0"/>
              <a:t>-Access – (more tobacco-driven than alcohol)… FDA compliance data on check failures, ordinal data, and disparity data</a:t>
            </a:r>
          </a:p>
          <a:p>
            <a:r>
              <a:rPr lang="en-US" baseline="0" dirty="0" smtClean="0"/>
              <a:t>-Pharmacies – can look at the % of retailers with a pharmacy… look at desired county and state average, look at the ordinal data, disparities data</a:t>
            </a:r>
          </a:p>
          <a:p>
            <a:r>
              <a:rPr lang="en-US" b="1" baseline="0" dirty="0" smtClean="0"/>
              <a:t>-Proximity – look at the % of retailers within 500’ of another (compare to state average and compare to the top 10-20 counties), look at the % of retailers within 500’ of another in communities of color and other minorities, age discrepancies, and income disparities. </a:t>
            </a:r>
          </a:p>
          <a:p>
            <a:r>
              <a:rPr lang="en-US" b="1" baseline="0" dirty="0" smtClean="0"/>
              <a:t>- Youth - % of retailers within 1000’ of schools and/or parks (higher or lower than the state average, in the top 10-20 counties) and look at any disparities by race, age, and/or income.</a:t>
            </a:r>
          </a:p>
          <a:p>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15</a:t>
            </a:fld>
            <a:endParaRPr lang="en-US"/>
          </a:p>
        </p:txBody>
      </p:sp>
    </p:spTree>
    <p:extLst>
      <p:ext uri="{BB962C8B-B14F-4D97-AF65-F5344CB8AC3E}">
        <p14:creationId xmlns:p14="http://schemas.microsoft.com/office/powerpoint/2010/main" val="3586080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Think SES factors in my community. What is the make-up of my community? Based on point of sale literature, we know that ethnic/minority communities may deal with more cigarillos or menthol, price promotions, density, etc. </a:t>
            </a:r>
          </a:p>
          <a:p>
            <a:r>
              <a:rPr lang="en-US" sz="1200" kern="1200" dirty="0" smtClean="0">
                <a:solidFill>
                  <a:schemeClr val="tx1"/>
                </a:solidFill>
                <a:effectLst/>
                <a:latin typeface="+mn-lt"/>
                <a:ea typeface="+mn-ea"/>
                <a:cs typeface="+mn-cs"/>
              </a:rPr>
              <a:t>If you don’t know where to start… you can look at broad area reports and go smaller.</a:t>
            </a:r>
          </a:p>
          <a:p>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16</a:t>
            </a:fld>
            <a:endParaRPr lang="en-US"/>
          </a:p>
        </p:txBody>
      </p:sp>
    </p:spTree>
    <p:extLst>
      <p:ext uri="{BB962C8B-B14F-4D97-AF65-F5344CB8AC3E}">
        <p14:creationId xmlns:p14="http://schemas.microsoft.com/office/powerpoint/2010/main" val="865137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High alcohol</a:t>
            </a:r>
            <a:r>
              <a:rPr lang="en-US" baseline="0" dirty="0" smtClean="0"/>
              <a:t> outlet density, defined as a high concentration of retail alcohol outlets in a small area, is known to be an environmental risk factor for excessive drinking. To prevent excessive drinking, the Community Preventive Services Task Force recommends “limiting alcohol outlet density through the use of regulatory authority (e.g., licensing and zoning), which is based on strong evidence of intervention effectiveness.”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Alcohol outlet density</a:t>
            </a:r>
            <a:r>
              <a:rPr lang="en-US" baseline="0" dirty="0" smtClean="0"/>
              <a:t> varies widely among states and communities. Therefore, surveillance is needed to assess alcohol outlet density and to guide the development of public health interventions for reducing alcohol outlet density. For example, DOR personnel could use the information about the alcohol outlet density to limit the issuance of new alcohol licenses, or our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Alcohol Enforcement Teams could use this information to increase enforcement of liquor laws in a particular area. Information about alcohol outlet density could also be used by local governments to develop zoning regulations to regulate alcohol outlet density.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conclude with the alcohol point-of-sale policies that are effective.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think this information is a great start, but I would love to do a deeper dive in the data. With this point-of-sale data will allow us at the local and state level to look at the alcohol retail environment and better understand alcohol-related health outcomes/disparities. I would look at the density of alcohol retailers per census tract versus county level. Look at urban versus rural census tracts. Based on a systematic review of scientific evidence on the effectiveness of regulating alcohol outlet density, there was strong evidence that regulating alcohol outlet density is one of the most effective strategies for reducing excessive alcohol consumption and related harms.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18</a:t>
            </a:fld>
            <a:endParaRPr lang="en-US"/>
          </a:p>
        </p:txBody>
      </p:sp>
    </p:spTree>
    <p:extLst>
      <p:ext uri="{BB962C8B-B14F-4D97-AF65-F5344CB8AC3E}">
        <p14:creationId xmlns:p14="http://schemas.microsoft.com/office/powerpoint/2010/main" val="4222736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Questions</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19</a:t>
            </a:fld>
            <a:endParaRPr lang="en-US"/>
          </a:p>
        </p:txBody>
      </p:sp>
    </p:spTree>
    <p:extLst>
      <p:ext uri="{BB962C8B-B14F-4D97-AF65-F5344CB8AC3E}">
        <p14:creationId xmlns:p14="http://schemas.microsoft.com/office/powerpoint/2010/main" val="623496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Questions</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20</a:t>
            </a:fld>
            <a:endParaRPr lang="en-US"/>
          </a:p>
        </p:txBody>
      </p:sp>
    </p:spTree>
    <p:extLst>
      <p:ext uri="{BB962C8B-B14F-4D97-AF65-F5344CB8AC3E}">
        <p14:creationId xmlns:p14="http://schemas.microsoft.com/office/powerpoint/2010/main" val="2276859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Question</a:t>
            </a:r>
            <a:r>
              <a:rPr lang="en-US" baseline="0" dirty="0" smtClean="0"/>
              <a:t> 4</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21</a:t>
            </a:fld>
            <a:endParaRPr lang="en-US"/>
          </a:p>
        </p:txBody>
      </p:sp>
    </p:spTree>
    <p:extLst>
      <p:ext uri="{BB962C8B-B14F-4D97-AF65-F5344CB8AC3E}">
        <p14:creationId xmlns:p14="http://schemas.microsoft.com/office/powerpoint/2010/main" val="364509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Alcohol-Related Deaths: » An estimated 88,000 people (approximately 62,000 men and 26,000 women ) die from alcohol-related causes annually, making alcohol the third leading preventable cause of death in the United States. The first is </a:t>
            </a:r>
            <a:r>
              <a:rPr lang="en-US" b="1" dirty="0" smtClean="0"/>
              <a:t>tobacco</a:t>
            </a:r>
            <a:r>
              <a:rPr lang="en-US" dirty="0" smtClean="0"/>
              <a:t>, and the second is po</a:t>
            </a:r>
            <a:r>
              <a:rPr lang="en-US" b="1" dirty="0" smtClean="0"/>
              <a:t>or diet and physical inactivity</a:t>
            </a:r>
            <a:r>
              <a:rPr lang="en-US" dirty="0" smtClean="0"/>
              <a:t>.</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3</a:t>
            </a:fld>
            <a:endParaRPr lang="en-US"/>
          </a:p>
        </p:txBody>
      </p:sp>
    </p:spTree>
    <p:extLst>
      <p:ext uri="{BB962C8B-B14F-4D97-AF65-F5344CB8AC3E}">
        <p14:creationId xmlns:p14="http://schemas.microsoft.com/office/powerpoint/2010/main" val="1006464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Questions</a:t>
            </a:r>
            <a:r>
              <a:rPr lang="en-US" baseline="0" dirty="0" smtClean="0"/>
              <a:t> 7&amp;9,16 – 16n</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22</a:t>
            </a:fld>
            <a:endParaRPr lang="en-US"/>
          </a:p>
        </p:txBody>
      </p:sp>
    </p:spTree>
    <p:extLst>
      <p:ext uri="{BB962C8B-B14F-4D97-AF65-F5344CB8AC3E}">
        <p14:creationId xmlns:p14="http://schemas.microsoft.com/office/powerpoint/2010/main" val="3143666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Questions</a:t>
            </a:r>
            <a:r>
              <a:rPr lang="en-US" baseline="0" dirty="0" smtClean="0"/>
              <a:t> 16 – 16n</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23</a:t>
            </a:fld>
            <a:endParaRPr lang="en-US"/>
          </a:p>
        </p:txBody>
      </p:sp>
    </p:spTree>
    <p:extLst>
      <p:ext uri="{BB962C8B-B14F-4D97-AF65-F5344CB8AC3E}">
        <p14:creationId xmlns:p14="http://schemas.microsoft.com/office/powerpoint/2010/main" val="2880357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When you sort a set of data and divide it into equal parts so that each part contains the same number of values, these cut-off points are called </a:t>
            </a:r>
            <a:r>
              <a:rPr lang="en-US" sz="1200" b="1" i="0" kern="1200" dirty="0" err="1" smtClean="0">
                <a:solidFill>
                  <a:schemeClr val="tx1"/>
                </a:solidFill>
                <a:effectLst/>
                <a:latin typeface="+mn-lt"/>
                <a:ea typeface="+mn-ea"/>
                <a:cs typeface="+mn-cs"/>
              </a:rPr>
              <a:t>quantiles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For instance, when a set of data is divided into five equal parts, each of them is called a </a:t>
            </a:r>
            <a:r>
              <a:rPr lang="en-US" sz="1200" b="1" i="0" kern="1200" dirty="0" smtClean="0">
                <a:solidFill>
                  <a:schemeClr val="tx1"/>
                </a:solidFill>
                <a:effectLst/>
                <a:latin typeface="+mn-lt"/>
                <a:ea typeface="+mn-ea"/>
                <a:cs typeface="+mn-cs"/>
              </a:rPr>
              <a:t>quintile</a:t>
            </a:r>
            <a:r>
              <a:rPr lang="en-US" sz="1200" b="0" i="0" kern="1200" dirty="0" smtClean="0">
                <a:solidFill>
                  <a:schemeClr val="tx1"/>
                </a:solidFill>
                <a:effectLst/>
                <a:latin typeface="+mn-lt"/>
                <a:ea typeface="+mn-ea"/>
                <a:cs typeface="+mn-cs"/>
              </a:rPr>
              <a:t>, which refers both to the cut-off points as well as the group of values contained. When a set of data is divided into ten equal parts, each of them is called a </a:t>
            </a:r>
            <a:r>
              <a:rPr lang="en-US" sz="1200" b="1" i="0" kern="1200" dirty="0" err="1" smtClean="0">
                <a:solidFill>
                  <a:schemeClr val="tx1"/>
                </a:solidFill>
                <a:effectLst/>
                <a:latin typeface="+mn-lt"/>
                <a:ea typeface="+mn-ea"/>
                <a:cs typeface="+mn-cs"/>
              </a:rPr>
              <a:t>decile</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Example</a:t>
            </a:r>
          </a:p>
          <a:p>
            <a:r>
              <a:rPr lang="en-US" sz="1200" b="0" i="0" kern="1200" dirty="0" smtClean="0">
                <a:solidFill>
                  <a:schemeClr val="tx1"/>
                </a:solidFill>
                <a:effectLst/>
                <a:latin typeface="+mn-lt"/>
                <a:ea typeface="+mn-ea"/>
                <a:cs typeface="+mn-cs"/>
              </a:rPr>
              <a:t>In the field of income statistics, </a:t>
            </a:r>
            <a:r>
              <a:rPr lang="en-US" sz="1200" b="1" i="0" kern="1200" dirty="0" smtClean="0">
                <a:solidFill>
                  <a:schemeClr val="tx1"/>
                </a:solidFill>
                <a:effectLst/>
                <a:latin typeface="+mn-lt"/>
                <a:ea typeface="+mn-ea"/>
                <a:cs typeface="+mn-cs"/>
              </a:rPr>
              <a:t>quintiles</a:t>
            </a:r>
            <a:r>
              <a:rPr lang="en-US" sz="1200" b="0" i="0" kern="1200" dirty="0" smtClean="0">
                <a:solidFill>
                  <a:schemeClr val="tx1"/>
                </a:solidFill>
                <a:effectLst/>
                <a:latin typeface="+mn-lt"/>
                <a:ea typeface="+mn-ea"/>
                <a:cs typeface="+mn-cs"/>
              </a:rPr>
              <a:t> are used to find out how income is distributed among the population. To illustrate this, the population is first divided into five equal parts depending on their level of income: the first quintile contains the bottom fifth of the population on the income scale (i.e. the 20 % of the population with the lowest income), the second quintile represents the second fifth (from 20 % to 40 %) etc.; and the fifth quintile represents the 20 % of the population with the highest income.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B1307-1F50-4DB0-9CD2-C9A18C8ACC11}" type="slidenum">
              <a:rPr lang="en-US" smtClean="0"/>
              <a:t>24</a:t>
            </a:fld>
            <a:endParaRPr lang="en-US"/>
          </a:p>
        </p:txBody>
      </p:sp>
    </p:spTree>
    <p:extLst>
      <p:ext uri="{BB962C8B-B14F-4D97-AF65-F5344CB8AC3E}">
        <p14:creationId xmlns:p14="http://schemas.microsoft.com/office/powerpoint/2010/main" val="3376671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When you sort a set of data and divide it into equal parts so that each part contains the same number of values, these cut-off points are called </a:t>
            </a:r>
            <a:r>
              <a:rPr lang="en-US" sz="1200" b="1" i="0" kern="1200" dirty="0" err="1" smtClean="0">
                <a:solidFill>
                  <a:schemeClr val="tx1"/>
                </a:solidFill>
                <a:effectLst/>
                <a:latin typeface="+mn-lt"/>
                <a:ea typeface="+mn-ea"/>
                <a:cs typeface="+mn-cs"/>
              </a:rPr>
              <a:t>quantiles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For instance, when a set of data is divided into five equal parts, each of them is called a </a:t>
            </a:r>
            <a:r>
              <a:rPr lang="en-US" sz="1200" b="1" i="0" kern="1200" dirty="0" smtClean="0">
                <a:solidFill>
                  <a:schemeClr val="tx1"/>
                </a:solidFill>
                <a:effectLst/>
                <a:latin typeface="+mn-lt"/>
                <a:ea typeface="+mn-ea"/>
                <a:cs typeface="+mn-cs"/>
              </a:rPr>
              <a:t>quintile</a:t>
            </a:r>
            <a:r>
              <a:rPr lang="en-US" sz="1200" b="0" i="0" kern="1200" dirty="0" smtClean="0">
                <a:solidFill>
                  <a:schemeClr val="tx1"/>
                </a:solidFill>
                <a:effectLst/>
                <a:latin typeface="+mn-lt"/>
                <a:ea typeface="+mn-ea"/>
                <a:cs typeface="+mn-cs"/>
              </a:rPr>
              <a:t>, which refers both to the cut-off points as well as the group of values contained. When a set of data is divided into ten equal parts, each of them is called a </a:t>
            </a:r>
            <a:r>
              <a:rPr lang="en-US" sz="1200" b="1" i="0" kern="1200" dirty="0" err="1" smtClean="0">
                <a:solidFill>
                  <a:schemeClr val="tx1"/>
                </a:solidFill>
                <a:effectLst/>
                <a:latin typeface="+mn-lt"/>
                <a:ea typeface="+mn-ea"/>
                <a:cs typeface="+mn-cs"/>
              </a:rPr>
              <a:t>decile</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Example</a:t>
            </a:r>
          </a:p>
          <a:p>
            <a:r>
              <a:rPr lang="en-US" sz="1200" b="0" i="0" kern="1200" dirty="0" smtClean="0">
                <a:solidFill>
                  <a:schemeClr val="tx1"/>
                </a:solidFill>
                <a:effectLst/>
                <a:latin typeface="+mn-lt"/>
                <a:ea typeface="+mn-ea"/>
                <a:cs typeface="+mn-cs"/>
              </a:rPr>
              <a:t>In the field of income statistics, </a:t>
            </a:r>
            <a:r>
              <a:rPr lang="en-US" sz="1200" b="1" i="0" kern="1200" dirty="0" smtClean="0">
                <a:solidFill>
                  <a:schemeClr val="tx1"/>
                </a:solidFill>
                <a:effectLst/>
                <a:latin typeface="+mn-lt"/>
                <a:ea typeface="+mn-ea"/>
                <a:cs typeface="+mn-cs"/>
              </a:rPr>
              <a:t>quintiles</a:t>
            </a:r>
            <a:r>
              <a:rPr lang="en-US" sz="1200" b="0" i="0" kern="1200" dirty="0" smtClean="0">
                <a:solidFill>
                  <a:schemeClr val="tx1"/>
                </a:solidFill>
                <a:effectLst/>
                <a:latin typeface="+mn-lt"/>
                <a:ea typeface="+mn-ea"/>
                <a:cs typeface="+mn-cs"/>
              </a:rPr>
              <a:t> are used to find out how income is distributed among the population. To illustrate this, the population is first divided into five equal parts depending on their level of income: the first quintile contains the bottom fifth of the population on the income scale (i.e. the 20 % of the population with the lowest income), the second quintile represents the second fifth (from 20 % to 40 %) etc.; and the fifth quintile represents the 20 % of the population with the highest income.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FB1307-1F50-4DB0-9CD2-C9A18C8ACC11}" type="slidenum">
              <a:rPr lang="en-US" smtClean="0"/>
              <a:t>25</a:t>
            </a:fld>
            <a:endParaRPr lang="en-US"/>
          </a:p>
        </p:txBody>
      </p:sp>
    </p:spTree>
    <p:extLst>
      <p:ext uri="{BB962C8B-B14F-4D97-AF65-F5344CB8AC3E}">
        <p14:creationId xmlns:p14="http://schemas.microsoft.com/office/powerpoint/2010/main" val="1323734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High alcohol</a:t>
            </a:r>
            <a:r>
              <a:rPr lang="en-US" baseline="0" dirty="0" smtClean="0"/>
              <a:t> outlet density, defined as a high concentration of retail alcohol outlets in a small area, is known to be an environmental risk factor for excessive drinking. To prevent excessive drinking, the Community Preventive Services Task Force recommends “limiting alcohol outlet density through the use of regulatory authority (e.g., licensing and zoning), which is based on strong evidence of intervention effectiveness.”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Alcohol outlet density</a:t>
            </a:r>
            <a:r>
              <a:rPr lang="en-US" baseline="0" dirty="0" smtClean="0"/>
              <a:t> varies widely among states and communities. Therefore, surveillance is needed to assess alcohol outlet density and to guide the development of public health interventions for reducing alcohol outlet density. For example, DOR could use the information about the alcohol outlet density to limit the issuance of new alcohol licenses, or SLED to increase enforcement of liquor laws in a particular area. Information about alcohol outlet density could also be used by local governments to develop zoning regulations to regulate alcohol outlet density. </a:t>
            </a:r>
          </a:p>
          <a:p>
            <a:endParaRPr lang="en-US" dirty="0" smtClean="0"/>
          </a:p>
          <a:p>
            <a:r>
              <a:rPr lang="en-US" dirty="0" smtClean="0"/>
              <a:t>-Guide</a:t>
            </a:r>
            <a:r>
              <a:rPr lang="en-US" baseline="0" dirty="0" smtClean="0"/>
              <a:t> for Measuring Alcohol Outlet Density</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26</a:t>
            </a:fld>
            <a:endParaRPr lang="en-US"/>
          </a:p>
        </p:txBody>
      </p:sp>
    </p:spTree>
    <p:extLst>
      <p:ext uri="{BB962C8B-B14F-4D97-AF65-F5344CB8AC3E}">
        <p14:creationId xmlns:p14="http://schemas.microsoft.com/office/powerpoint/2010/main" val="3960154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High alcohol</a:t>
            </a:r>
            <a:r>
              <a:rPr lang="en-US" baseline="0" dirty="0" smtClean="0"/>
              <a:t> outlet density, defined as a high concentration of retail alcohol outlets in a small area, is known to be an environmental risk factor for excessive drinking. To prevent excessive drinking, the Community Preventive Services Task Force recommends “limiting alcohol outlet density through the use of regulatory authority (e.g., licensing and zoning), which is based on strong evidence of intervention effectiveness.”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Alcohol outlet density</a:t>
            </a:r>
            <a:r>
              <a:rPr lang="en-US" baseline="0" dirty="0" smtClean="0"/>
              <a:t> varies widely among states and communities. Therefore, surveillance is needed to assess alcohol outlet density and to guide the development of public health interventions for reducing alcohol outlet density. For example, DOR could use the information about the alcohol outlet density to limit the issuance of new alcohol licenses, or SLED to increase enforcement of liquor laws in a particular area. Information about alcohol outlet density could also be used by local governments to develop zoning regulations to regulate alcohol outlet density. </a:t>
            </a:r>
          </a:p>
          <a:p>
            <a:endParaRPr lang="en-US" dirty="0" smtClean="0"/>
          </a:p>
          <a:p>
            <a:r>
              <a:rPr lang="en-US" dirty="0" smtClean="0"/>
              <a:t>-Guide</a:t>
            </a:r>
            <a:r>
              <a:rPr lang="en-US" baseline="0" dirty="0" smtClean="0"/>
              <a:t> for Measuring Alcohol Outlet Density</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28</a:t>
            </a:fld>
            <a:endParaRPr lang="en-US"/>
          </a:p>
        </p:txBody>
      </p:sp>
    </p:spTree>
    <p:extLst>
      <p:ext uri="{BB962C8B-B14F-4D97-AF65-F5344CB8AC3E}">
        <p14:creationId xmlns:p14="http://schemas.microsoft.com/office/powerpoint/2010/main" val="2983664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High alcohol</a:t>
            </a:r>
            <a:r>
              <a:rPr lang="en-US" baseline="0" dirty="0" smtClean="0"/>
              <a:t> outlet density, defined as a high concentration of retail alcohol outlets in a small area, is known to be an environmental risk factor for excessive drinking. To prevent excessive drinking, the Community Preventive Services Task Force recommends “limiting alcohol outlet density through the use of regulatory authority (e.g., licensing and zoning), which is based on strong evidence of intervention effectiveness.”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Alcohol outlet density</a:t>
            </a:r>
            <a:r>
              <a:rPr lang="en-US" baseline="0" dirty="0" smtClean="0"/>
              <a:t> varies widely among states and communities. Therefore, surveillance is needed to assess alcohol outlet density and to guide the development of public health interventions for reducing alcohol outlet density. For example, DOR could use the information about the alcohol outlet density to limit the issuance of new alcohol licenses, or SLED to increase enforcement of liquor laws in a particular area. Information about alcohol outlet density could also be used by local governments to develop zoning regulations to regulate alcohol outlet density. </a:t>
            </a:r>
          </a:p>
          <a:p>
            <a:endParaRPr lang="en-US" dirty="0" smtClean="0"/>
          </a:p>
          <a:p>
            <a:r>
              <a:rPr lang="en-US" dirty="0" smtClean="0"/>
              <a:t>-Guide</a:t>
            </a:r>
            <a:r>
              <a:rPr lang="en-US" baseline="0" dirty="0" smtClean="0"/>
              <a:t> for Measuring Alcohol Outlet Density</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29</a:t>
            </a:fld>
            <a:endParaRPr lang="en-US"/>
          </a:p>
        </p:txBody>
      </p:sp>
    </p:spTree>
    <p:extLst>
      <p:ext uri="{BB962C8B-B14F-4D97-AF65-F5344CB8AC3E}">
        <p14:creationId xmlns:p14="http://schemas.microsoft.com/office/powerpoint/2010/main" val="1884538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High alcohol</a:t>
            </a:r>
            <a:r>
              <a:rPr lang="en-US" baseline="0" dirty="0" smtClean="0"/>
              <a:t> outlet density, defined as a high concentration of retail alcohol outlets in a small area, is known to be an environmental risk factor for excessive drinking. To prevent excessive drinking, the Community Preventive Services Task Force recommends “limiting alcohol outlet density through the use of regulatory authority (e.g., licensing and zoning), which is based on strong evidence of intervention effectiveness.”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Alcohol outlet density</a:t>
            </a:r>
            <a:r>
              <a:rPr lang="en-US" baseline="0" dirty="0" smtClean="0"/>
              <a:t> varies widely among states and communities. Therefore, surveillance is needed to assess alcohol outlet density and to guide the development of public health interventions for reducing alcohol outlet density. For example, DOR could use the information about the alcohol outlet density to limit the issuance of new alcohol licenses, or SLED to increase enforcement of liquor laws in a particular area. Information about alcohol outlet density could also be used by local governments to develop zoning regulations to regulate alcohol outlet density. </a:t>
            </a:r>
          </a:p>
          <a:p>
            <a:endParaRPr lang="en-US" dirty="0" smtClean="0"/>
          </a:p>
          <a:p>
            <a:r>
              <a:rPr lang="en-US" dirty="0" smtClean="0"/>
              <a:t>-Guide</a:t>
            </a:r>
            <a:r>
              <a:rPr lang="en-US" baseline="0" dirty="0" smtClean="0"/>
              <a:t> for Measuring Alcohol Outlet Density</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30</a:t>
            </a:fld>
            <a:endParaRPr lang="en-US"/>
          </a:p>
        </p:txBody>
      </p:sp>
    </p:spTree>
    <p:extLst>
      <p:ext uri="{BB962C8B-B14F-4D97-AF65-F5344CB8AC3E}">
        <p14:creationId xmlns:p14="http://schemas.microsoft.com/office/powerpoint/2010/main" val="2385355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High alcohol</a:t>
            </a:r>
            <a:r>
              <a:rPr lang="en-US" baseline="0" dirty="0" smtClean="0"/>
              <a:t> outlet density, defined as a high concentration of retail alcohol outlets in a small area, is known to be an environmental risk factor for excessive drinking. To prevent excessive drinking, the Community Preventive Services Task Force recommends “limiting alcohol outlet density through the use of regulatory authority (e.g., licensing and zoning), which is based on strong evidence of intervention effectiveness.”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Alcohol outlet density</a:t>
            </a:r>
            <a:r>
              <a:rPr lang="en-US" baseline="0" dirty="0" smtClean="0"/>
              <a:t> varies widely among states and communities. Therefore, surveillance is needed to assess alcohol outlet density and to guide the development of public health interventions for reducing alcohol outlet density. For example, DOR could use the information about the alcohol outlet density to limit the issuance of new alcohol licenses, or SLED to increase enforcement of liquor laws in a particular area. Information about alcohol outlet density could also be used by local governments to develop zoning regulations to regulate alcohol outlet density. </a:t>
            </a:r>
          </a:p>
          <a:p>
            <a:endParaRPr lang="en-US" dirty="0" smtClean="0"/>
          </a:p>
          <a:p>
            <a:r>
              <a:rPr lang="en-US" dirty="0" smtClean="0"/>
              <a:t>-Guide</a:t>
            </a:r>
            <a:r>
              <a:rPr lang="en-US" baseline="0" dirty="0" smtClean="0"/>
              <a:t> for Measuring Alcohol Outlet Density</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31</a:t>
            </a:fld>
            <a:endParaRPr lang="en-US"/>
          </a:p>
        </p:txBody>
      </p:sp>
    </p:spTree>
    <p:extLst>
      <p:ext uri="{BB962C8B-B14F-4D97-AF65-F5344CB8AC3E}">
        <p14:creationId xmlns:p14="http://schemas.microsoft.com/office/powerpoint/2010/main" val="4220019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High alcohol</a:t>
            </a:r>
            <a:r>
              <a:rPr lang="en-US" baseline="0" dirty="0" smtClean="0"/>
              <a:t> outlet density, defined as a high concentration of retail alcohol outlets in a small area, is known to be an environmental risk factor for excessive drinking. To prevent excessive drinking, the Community Preventive Services Task Force recommends “limiting alcohol outlet density through the use of regulatory authority (e.g., licensing and zoning), which is based on strong evidence of intervention effectiveness.”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Alcohol outlet density</a:t>
            </a:r>
            <a:r>
              <a:rPr lang="en-US" baseline="0" dirty="0" smtClean="0"/>
              <a:t> varies widely among states and communities. Therefore, surveillance is needed to assess alcohol outlet density and to guide the development of public health interventions for reducing alcohol outlet density. For example, DOR could use the information about the alcohol outlet density to limit the issuance of new alcohol licenses, or SLED to increase enforcement of liquor laws in a particular area. Information about alcohol outlet density could also be used by local governments to develop zoning regulations to regulate alcohol outlet density. </a:t>
            </a:r>
          </a:p>
          <a:p>
            <a:endParaRPr lang="en-US" dirty="0" smtClean="0"/>
          </a:p>
          <a:p>
            <a:r>
              <a:rPr lang="en-US" dirty="0" smtClean="0"/>
              <a:t>-Guide</a:t>
            </a:r>
            <a:r>
              <a:rPr lang="en-US" baseline="0" dirty="0" smtClean="0"/>
              <a:t> for Measuring Alcohol Outlet Density</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32</a:t>
            </a:fld>
            <a:endParaRPr lang="en-US"/>
          </a:p>
        </p:txBody>
      </p:sp>
    </p:spTree>
    <p:extLst>
      <p:ext uri="{BB962C8B-B14F-4D97-AF65-F5344CB8AC3E}">
        <p14:creationId xmlns:p14="http://schemas.microsoft.com/office/powerpoint/2010/main" val="740659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for us to be able to reduce the burden on health caused by alcohol misuse and abuse, we need to know what data we have to determine the problems that are present in our public health system.</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4</a:t>
            </a:fld>
            <a:endParaRPr lang="en-US"/>
          </a:p>
        </p:txBody>
      </p:sp>
    </p:spTree>
    <p:extLst>
      <p:ext uri="{BB962C8B-B14F-4D97-AF65-F5344CB8AC3E}">
        <p14:creationId xmlns:p14="http://schemas.microsoft.com/office/powerpoint/2010/main" val="3612793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High alcohol</a:t>
            </a:r>
            <a:r>
              <a:rPr lang="en-US" baseline="0" dirty="0" smtClean="0"/>
              <a:t> outlet density, defined as a high concentration of retail alcohol outlets in a small area, is known to be an environmental risk factor for excessive drinking. To prevent excessive drinking, the Community Preventive Services Task Force recommends “limiting alcohol outlet density through the use of regulatory authority (e.g., licensing and zoning), which is based on strong evidence of intervention effectiveness.”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Alcohol outlet density</a:t>
            </a:r>
            <a:r>
              <a:rPr lang="en-US" baseline="0" dirty="0" smtClean="0"/>
              <a:t> varies widely among states and communities. Therefore, surveillance is needed to assess alcohol outlet density and to guide the development of public health interventions for reducing alcohol outlet density. For example, DOR could use the information about the alcohol outlet density to limit the issuance of new alcohol licenses, or SLED to increase enforcement of liquor laws in a particular area. Information about alcohol outlet density could also be used by local governments to develop zoning regulations to regulate alcohol outlet density. </a:t>
            </a:r>
          </a:p>
          <a:p>
            <a:endParaRPr lang="en-US" dirty="0" smtClean="0"/>
          </a:p>
          <a:p>
            <a:r>
              <a:rPr lang="en-US" dirty="0" smtClean="0"/>
              <a:t>-Guide</a:t>
            </a:r>
            <a:r>
              <a:rPr lang="en-US" baseline="0" dirty="0" smtClean="0"/>
              <a:t> for Measuring Alcohol Outlet Density</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33</a:t>
            </a:fld>
            <a:endParaRPr lang="en-US"/>
          </a:p>
        </p:txBody>
      </p:sp>
    </p:spTree>
    <p:extLst>
      <p:ext uri="{BB962C8B-B14F-4D97-AF65-F5344CB8AC3E}">
        <p14:creationId xmlns:p14="http://schemas.microsoft.com/office/powerpoint/2010/main" val="87514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Thousands of young people start smoking cigarettes every day.</a:t>
            </a:r>
            <a:r>
              <a:rPr lang="en-US" sz="1200" b="1" i="0" kern="1200" baseline="30000" dirty="0" smtClean="0">
                <a:solidFill>
                  <a:schemeClr val="tx1"/>
                </a:solidFill>
                <a:effectLst/>
                <a:latin typeface="+mn-lt"/>
                <a:ea typeface="+mn-ea"/>
                <a:cs typeface="+mn-cs"/>
              </a:rPr>
              <a:t>1</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Each day, more than 3,200 people younger than 18 years of age smoke their first cigarette.</a:t>
            </a:r>
          </a:p>
          <a:p>
            <a:r>
              <a:rPr lang="en-US" sz="1200" b="0" i="0" kern="1200" dirty="0" smtClean="0">
                <a:solidFill>
                  <a:schemeClr val="tx1"/>
                </a:solidFill>
                <a:effectLst/>
                <a:latin typeface="+mn-lt"/>
                <a:ea typeface="+mn-ea"/>
                <a:cs typeface="+mn-cs"/>
              </a:rPr>
              <a:t>Each day, an estimated 2,100 youth and young adults who have been occasional smokers become daily cigarette smokers.</a:t>
            </a:r>
          </a:p>
          <a:p>
            <a:r>
              <a:rPr lang="en-US" sz="1200" b="1" i="0" kern="1200" dirty="0" smtClean="0">
                <a:solidFill>
                  <a:schemeClr val="tx1"/>
                </a:solidFill>
                <a:effectLst/>
                <a:latin typeface="+mn-lt"/>
                <a:ea typeface="+mn-ea"/>
                <a:cs typeface="+mn-cs"/>
              </a:rPr>
              <a:t>Many adult cigarette smokers want to quit smoking.</a:t>
            </a:r>
          </a:p>
          <a:p>
            <a:r>
              <a:rPr lang="en-US" sz="1200" b="0" i="0" kern="1200" dirty="0" smtClean="0">
                <a:solidFill>
                  <a:schemeClr val="tx1"/>
                </a:solidFill>
                <a:effectLst/>
                <a:latin typeface="+mn-lt"/>
                <a:ea typeface="+mn-ea"/>
                <a:cs typeface="+mn-cs"/>
              </a:rPr>
              <a:t>In 2015:</a:t>
            </a:r>
            <a:r>
              <a:rPr lang="en-US" sz="1200" b="0" i="0" kern="1200" baseline="30000" dirty="0" smtClean="0">
                <a:solidFill>
                  <a:schemeClr val="tx1"/>
                </a:solidFill>
                <a:effectLst/>
                <a:latin typeface="+mn-lt"/>
                <a:ea typeface="+mn-ea"/>
                <a:cs typeface="+mn-cs"/>
              </a:rPr>
              <a:t>9</a:t>
            </a:r>
            <a:endParaRPr lang="en-US" sz="1200" b="0" i="0" kern="1200" dirty="0" smtClean="0">
              <a:solidFill>
                <a:schemeClr val="tx1"/>
              </a:solidFill>
              <a:effectLst/>
              <a:latin typeface="+mn-lt"/>
              <a:ea typeface="+mn-ea"/>
              <a:cs typeface="+mn-cs"/>
            </a:endParaRPr>
          </a:p>
          <a:p>
            <a:pPr lvl="1"/>
            <a:r>
              <a:rPr lang="en-US" sz="1200" b="0" i="0" kern="1200" dirty="0" smtClean="0">
                <a:solidFill>
                  <a:schemeClr val="tx1"/>
                </a:solidFill>
                <a:effectLst/>
                <a:latin typeface="+mn-lt"/>
                <a:ea typeface="+mn-ea"/>
                <a:cs typeface="+mn-cs"/>
              </a:rPr>
              <a:t>Nearly 7 in 10 (68.0%) adult cigarette smokers wanted to stop smoking.</a:t>
            </a:r>
          </a:p>
          <a:p>
            <a:pPr lvl="1"/>
            <a:r>
              <a:rPr lang="en-US" sz="1200" b="0" i="0" kern="1200" dirty="0" smtClean="0">
                <a:solidFill>
                  <a:schemeClr val="tx1"/>
                </a:solidFill>
                <a:effectLst/>
                <a:latin typeface="+mn-lt"/>
                <a:ea typeface="+mn-ea"/>
                <a:cs typeface="+mn-cs"/>
              </a:rPr>
              <a:t>More than 5 in 10 (55.4%) adult cigarette smokers had made a quit attempt in the past year.</a:t>
            </a:r>
          </a:p>
          <a:p>
            <a:r>
              <a:rPr lang="en-US" sz="1200" b="0" i="0" kern="1200" dirty="0" smtClean="0">
                <a:solidFill>
                  <a:schemeClr val="tx1"/>
                </a:solidFill>
                <a:effectLst/>
                <a:latin typeface="+mn-lt"/>
                <a:ea typeface="+mn-ea"/>
                <a:cs typeface="+mn-cs"/>
              </a:rPr>
              <a:t>Since 2012, the </a:t>
            </a:r>
            <a:r>
              <a:rPr lang="en-US" sz="1200" b="0" i="1" kern="1200" dirty="0" smtClean="0">
                <a:solidFill>
                  <a:schemeClr val="tx1"/>
                </a:solidFill>
                <a:effectLst/>
                <a:latin typeface="+mn-lt"/>
                <a:ea typeface="+mn-ea"/>
                <a:cs typeface="+mn-cs"/>
              </a:rPr>
              <a:t>Tips From Former Smokers</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campaign has motivated at least 500,000 tobacco smokers to quit for good.</a:t>
            </a:r>
            <a:r>
              <a:rPr lang="en-US" sz="1200" b="0" i="0" kern="1200" baseline="30000" dirty="0" smtClean="0">
                <a:solidFill>
                  <a:schemeClr val="tx1"/>
                </a:solidFill>
                <a:effectLst/>
                <a:latin typeface="+mn-lt"/>
                <a:ea typeface="+mn-ea"/>
                <a:cs typeface="+mn-cs"/>
              </a:rPr>
              <a:t>1</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5</a:t>
            </a:fld>
            <a:endParaRPr lang="en-US"/>
          </a:p>
        </p:txBody>
      </p:sp>
    </p:spTree>
    <p:extLst>
      <p:ext uri="{BB962C8B-B14F-4D97-AF65-F5344CB8AC3E}">
        <p14:creationId xmlns:p14="http://schemas.microsoft.com/office/powerpoint/2010/main" val="193971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for us to be able to reduce the burden on health caused by alcohol misuse and abuse, we need to know what data we have to determine the problems that are present in our public health system.</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6</a:t>
            </a:fld>
            <a:endParaRPr lang="en-US"/>
          </a:p>
        </p:txBody>
      </p:sp>
    </p:spTree>
    <p:extLst>
      <p:ext uri="{BB962C8B-B14F-4D97-AF65-F5344CB8AC3E}">
        <p14:creationId xmlns:p14="http://schemas.microsoft.com/office/powerpoint/2010/main" val="3995979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for us to be able to reduce the burden on health caused by alcohol misuse and abuse, we need to know what data we have to determine the problems that are present in our public health system.</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7</a:t>
            </a:fld>
            <a:endParaRPr lang="en-US"/>
          </a:p>
        </p:txBody>
      </p:sp>
    </p:spTree>
    <p:extLst>
      <p:ext uri="{BB962C8B-B14F-4D97-AF65-F5344CB8AC3E}">
        <p14:creationId xmlns:p14="http://schemas.microsoft.com/office/powerpoint/2010/main" val="2891193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makes a well-functioning</a:t>
            </a:r>
            <a:r>
              <a:rPr lang="en-US" baseline="0" dirty="0" smtClean="0"/>
              <a:t> public health system?</a:t>
            </a:r>
          </a:p>
          <a:p>
            <a:r>
              <a:rPr lang="en-US" dirty="0" smtClean="0">
                <a:latin typeface="Calibri" pitchFamily="34" charset="0"/>
              </a:rPr>
              <a:t>-Strong partnerships where partners recognize they are part of the public health system</a:t>
            </a:r>
          </a:p>
          <a:p>
            <a:r>
              <a:rPr lang="en-US" dirty="0" smtClean="0">
                <a:latin typeface="Calibri" pitchFamily="34" charset="0"/>
              </a:rPr>
              <a:t>-Effective channels of communication</a:t>
            </a:r>
          </a:p>
          <a:p>
            <a:r>
              <a:rPr lang="en-US" dirty="0" smtClean="0">
                <a:latin typeface="Calibri" pitchFamily="34" charset="0"/>
              </a:rPr>
              <a:t>-System-wide health objectives</a:t>
            </a:r>
          </a:p>
          <a:p>
            <a:r>
              <a:rPr lang="en-US" dirty="0" smtClean="0">
                <a:latin typeface="Calibri" pitchFamily="34" charset="0"/>
              </a:rPr>
              <a:t>-Resource sharing</a:t>
            </a:r>
          </a:p>
          <a:p>
            <a:r>
              <a:rPr lang="en-US" dirty="0" smtClean="0">
                <a:latin typeface="Calibri" pitchFamily="34" charset="0"/>
              </a:rPr>
              <a:t>-Leadership by governmental public health agency</a:t>
            </a:r>
          </a:p>
          <a:p>
            <a:r>
              <a:rPr lang="en-US" dirty="0" smtClean="0">
                <a:latin typeface="Calibri" pitchFamily="34" charset="0"/>
              </a:rPr>
              <a:t>-Feedback loops among state, local, tribal, territorial, and federal partners</a:t>
            </a:r>
          </a:p>
          <a:p>
            <a:endParaRPr lang="en-US" dirty="0" smtClean="0"/>
          </a:p>
          <a:p>
            <a:r>
              <a:rPr lang="en-US" b="1" dirty="0" smtClean="0"/>
              <a:t>Some</a:t>
            </a:r>
            <a:r>
              <a:rPr lang="en-US" b="1" baseline="0" dirty="0" smtClean="0"/>
              <a:t> of the essential services of public health are informing, educating, and empowering communities; mobilizing community partnerships; and developing policies and plans… These three services can yield environmental change at the POS.</a:t>
            </a:r>
            <a:endParaRPr lang="en-US" b="1" dirty="0"/>
          </a:p>
        </p:txBody>
      </p:sp>
      <p:sp>
        <p:nvSpPr>
          <p:cNvPr id="4" name="Slide Number Placeholder 3"/>
          <p:cNvSpPr>
            <a:spLocks noGrp="1"/>
          </p:cNvSpPr>
          <p:nvPr>
            <p:ph type="sldNum" sz="quarter" idx="10"/>
          </p:nvPr>
        </p:nvSpPr>
        <p:spPr/>
        <p:txBody>
          <a:bodyPr/>
          <a:lstStyle/>
          <a:p>
            <a:fld id="{60FB1307-1F50-4DB0-9CD2-C9A18C8ACC11}" type="slidenum">
              <a:rPr lang="en-US" smtClean="0"/>
              <a:t>8</a:t>
            </a:fld>
            <a:endParaRPr lang="en-US"/>
          </a:p>
        </p:txBody>
      </p:sp>
    </p:spTree>
    <p:extLst>
      <p:ext uri="{BB962C8B-B14F-4D97-AF65-F5344CB8AC3E}">
        <p14:creationId xmlns:p14="http://schemas.microsoft.com/office/powerpoint/2010/main" val="3384590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POS is the main avenue for tobacco/alcohol companies to sell their products to customers.</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9</a:t>
            </a:fld>
            <a:endParaRPr lang="en-US"/>
          </a:p>
        </p:txBody>
      </p:sp>
    </p:spTree>
    <p:extLst>
      <p:ext uri="{BB962C8B-B14F-4D97-AF65-F5344CB8AC3E}">
        <p14:creationId xmlns:p14="http://schemas.microsoft.com/office/powerpoint/2010/main" val="1164210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POS is the main avenue for tobacco/alcohol companies to sell their products to customers.</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10</a:t>
            </a:fld>
            <a:endParaRPr lang="en-US"/>
          </a:p>
        </p:txBody>
      </p:sp>
    </p:spTree>
    <p:extLst>
      <p:ext uri="{BB962C8B-B14F-4D97-AF65-F5344CB8AC3E}">
        <p14:creationId xmlns:p14="http://schemas.microsoft.com/office/powerpoint/2010/main" val="213397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63450F-9582-44AE-BBBB-6ECEB3A7F2A3}"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9896C-E2EF-470F-BA91-85D676E592B3}" type="slidenum">
              <a:rPr lang="en-US" smtClean="0"/>
              <a:t>‹#›</a:t>
            </a:fld>
            <a:endParaRPr lang="en-US"/>
          </a:p>
        </p:txBody>
      </p:sp>
    </p:spTree>
    <p:extLst>
      <p:ext uri="{BB962C8B-B14F-4D97-AF65-F5344CB8AC3E}">
        <p14:creationId xmlns:p14="http://schemas.microsoft.com/office/powerpoint/2010/main" val="421711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63450F-9582-44AE-BBBB-6ECEB3A7F2A3}"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9896C-E2EF-470F-BA91-85D676E592B3}" type="slidenum">
              <a:rPr lang="en-US" smtClean="0"/>
              <a:t>‹#›</a:t>
            </a:fld>
            <a:endParaRPr lang="en-US"/>
          </a:p>
        </p:txBody>
      </p:sp>
    </p:spTree>
    <p:extLst>
      <p:ext uri="{BB962C8B-B14F-4D97-AF65-F5344CB8AC3E}">
        <p14:creationId xmlns:p14="http://schemas.microsoft.com/office/powerpoint/2010/main" val="293289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63450F-9582-44AE-BBBB-6ECEB3A7F2A3}"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9896C-E2EF-470F-BA91-85D676E592B3}" type="slidenum">
              <a:rPr lang="en-US" smtClean="0"/>
              <a:t>‹#›</a:t>
            </a:fld>
            <a:endParaRPr lang="en-US"/>
          </a:p>
        </p:txBody>
      </p:sp>
    </p:spTree>
    <p:extLst>
      <p:ext uri="{BB962C8B-B14F-4D97-AF65-F5344CB8AC3E}">
        <p14:creationId xmlns:p14="http://schemas.microsoft.com/office/powerpoint/2010/main" val="3255841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8713"/>
            <a:ext cx="7772400" cy="1296785"/>
          </a:xfrm>
        </p:spPr>
        <p:txBody>
          <a:bodyPr anchor="b">
            <a:norm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685800" y="4505498"/>
            <a:ext cx="7772400" cy="423949"/>
          </a:xfrm>
          <a:prstGeom prst="rect">
            <a:avLst/>
          </a:prstGeom>
        </p:spPr>
        <p:txBody>
          <a:bodyPr/>
          <a:lstStyle>
            <a:lvl1pPr marL="0" indent="0" algn="ctr">
              <a:buNone/>
              <a:defRPr sz="2400">
                <a:solidFill>
                  <a:srgbClr val="00A9C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62231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34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1410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2779655"/>
            <a:ext cx="3867150" cy="34050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79655"/>
            <a:ext cx="3867150" cy="34050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952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1445780"/>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2761818"/>
            <a:ext cx="3868737"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30238" y="3585730"/>
            <a:ext cx="3868737" cy="2607252"/>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2761818"/>
            <a:ext cx="3887788"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3585730"/>
            <a:ext cx="3887788" cy="2607252"/>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9284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612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21724"/>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851950"/>
            <a:ext cx="4629150" cy="4332720"/>
          </a:xfrm>
        </p:spPr>
        <p:txBody>
          <a:bodyPr/>
          <a:lstStyle>
            <a:lvl1pPr>
              <a:defRPr sz="2800">
                <a:solidFill>
                  <a:srgbClr val="84BD00"/>
                </a:solidFill>
              </a:defRPr>
            </a:lvl1pPr>
            <a:lvl2pPr>
              <a:defRPr sz="2400">
                <a:solidFill>
                  <a:srgbClr val="84BD00"/>
                </a:solidFill>
              </a:defRPr>
            </a:lvl2pPr>
            <a:lvl3pPr>
              <a:defRPr sz="2000">
                <a:solidFill>
                  <a:srgbClr val="84BD00"/>
                </a:solidFill>
              </a:defRPr>
            </a:lvl3pPr>
            <a:lvl4pPr>
              <a:defRPr sz="1800">
                <a:solidFill>
                  <a:srgbClr val="84BD00"/>
                </a:solidFill>
              </a:defRPr>
            </a:lvl4pPr>
            <a:lvl5pPr>
              <a:defRPr sz="2000">
                <a:solidFill>
                  <a:srgbClr val="84BD00"/>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921924"/>
            <a:ext cx="2949575" cy="3262745"/>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21134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30036"/>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860262"/>
            <a:ext cx="4629150" cy="4324408"/>
          </a:xfrm>
        </p:spPr>
        <p:txBody>
          <a:bodyPr rtlCol="0">
            <a:normAutofit/>
          </a:bodyPr>
          <a:lstStyle>
            <a:lvl1pPr marL="0" indent="0">
              <a:buNone/>
              <a:defRPr sz="2800">
                <a:solidFill>
                  <a:srgbClr val="84BD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930236"/>
            <a:ext cx="2949575" cy="32544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208853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63450F-9582-44AE-BBBB-6ECEB3A7F2A3}"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9896C-E2EF-470F-BA91-85D676E592B3}" type="slidenum">
              <a:rPr lang="en-US" smtClean="0"/>
              <a:t>‹#›</a:t>
            </a:fld>
            <a:endParaRPr lang="en-US"/>
          </a:p>
        </p:txBody>
      </p:sp>
    </p:spTree>
    <p:extLst>
      <p:ext uri="{BB962C8B-B14F-4D97-AF65-F5344CB8AC3E}">
        <p14:creationId xmlns:p14="http://schemas.microsoft.com/office/powerpoint/2010/main" val="1294784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ltLang="en-US"/>
              <a:t>Click to edit Master text styles</a:t>
            </a:r>
          </a:p>
        </p:txBody>
      </p:sp>
    </p:spTree>
    <p:extLst>
      <p:ext uri="{BB962C8B-B14F-4D97-AF65-F5344CB8AC3E}">
        <p14:creationId xmlns:p14="http://schemas.microsoft.com/office/powerpoint/2010/main" val="1631372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08713"/>
            <a:ext cx="7772400" cy="1296785"/>
          </a:xfrm>
        </p:spPr>
        <p:txBody>
          <a:bodyPr anchor="b">
            <a:normAutofit/>
          </a:bodyPr>
          <a:lstStyle>
            <a:lvl1pPr algn="ctr">
              <a:defRPr sz="4400"/>
            </a:lvl1pPr>
          </a:lstStyle>
          <a:p>
            <a:r>
              <a:rPr lang="en-US" smtClean="0"/>
              <a:t>Click to edit Master title style</a:t>
            </a:r>
            <a:endParaRPr lang="en-US" dirty="0"/>
          </a:p>
        </p:txBody>
      </p:sp>
      <p:sp>
        <p:nvSpPr>
          <p:cNvPr id="3" name="Subtitle 2"/>
          <p:cNvSpPr>
            <a:spLocks noGrp="1"/>
          </p:cNvSpPr>
          <p:nvPr>
            <p:ph type="subTitle" idx="1"/>
          </p:nvPr>
        </p:nvSpPr>
        <p:spPr>
          <a:xfrm>
            <a:off x="685800" y="4505498"/>
            <a:ext cx="7772400" cy="423949"/>
          </a:xfrm>
          <a:prstGeom prst="rect">
            <a:avLst/>
          </a:prstGeom>
        </p:spPr>
        <p:txBody>
          <a:bodyPr/>
          <a:lstStyle>
            <a:lvl1pPr marL="0" indent="0" algn="ctr">
              <a:buNone/>
              <a:defRPr sz="2400">
                <a:solidFill>
                  <a:srgbClr val="00A9C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785736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79551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2779655"/>
            <a:ext cx="3867150" cy="34050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79655"/>
            <a:ext cx="3867150" cy="34050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231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1445780"/>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2761818"/>
            <a:ext cx="3868737"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30238" y="3585730"/>
            <a:ext cx="3868737" cy="2607252"/>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2761818"/>
            <a:ext cx="3887788"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3585730"/>
            <a:ext cx="3887788" cy="2607252"/>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685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471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21724"/>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851950"/>
            <a:ext cx="4629150" cy="4332720"/>
          </a:xfrm>
        </p:spPr>
        <p:txBody>
          <a:bodyPr/>
          <a:lstStyle>
            <a:lvl1pPr>
              <a:defRPr sz="2800">
                <a:solidFill>
                  <a:srgbClr val="84BD00"/>
                </a:solidFill>
              </a:defRPr>
            </a:lvl1pPr>
            <a:lvl2pPr>
              <a:defRPr sz="2400">
                <a:solidFill>
                  <a:srgbClr val="84BD00"/>
                </a:solidFill>
              </a:defRPr>
            </a:lvl2pPr>
            <a:lvl3pPr>
              <a:defRPr sz="2000">
                <a:solidFill>
                  <a:srgbClr val="84BD00"/>
                </a:solidFill>
              </a:defRPr>
            </a:lvl3pPr>
            <a:lvl4pPr>
              <a:defRPr sz="1800">
                <a:solidFill>
                  <a:srgbClr val="84BD00"/>
                </a:solidFill>
              </a:defRPr>
            </a:lvl4pPr>
            <a:lvl5pPr>
              <a:defRPr sz="2000">
                <a:solidFill>
                  <a:srgbClr val="84BD00"/>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921924"/>
            <a:ext cx="2949575" cy="3262745"/>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91289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30036"/>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860262"/>
            <a:ext cx="4629150" cy="4324408"/>
          </a:xfrm>
        </p:spPr>
        <p:txBody>
          <a:bodyPr rtlCol="0">
            <a:normAutofit/>
          </a:bodyPr>
          <a:lstStyle>
            <a:lvl1pPr marL="0" indent="0">
              <a:buNone/>
              <a:defRPr sz="2800">
                <a:solidFill>
                  <a:srgbClr val="84BD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930236"/>
            <a:ext cx="2949575" cy="32544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900309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49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63450F-9582-44AE-BBBB-6ECEB3A7F2A3}"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9896C-E2EF-470F-BA91-85D676E592B3}" type="slidenum">
              <a:rPr lang="en-US" smtClean="0"/>
              <a:t>‹#›</a:t>
            </a:fld>
            <a:endParaRPr lang="en-US"/>
          </a:p>
        </p:txBody>
      </p:sp>
    </p:spTree>
    <p:extLst>
      <p:ext uri="{BB962C8B-B14F-4D97-AF65-F5344CB8AC3E}">
        <p14:creationId xmlns:p14="http://schemas.microsoft.com/office/powerpoint/2010/main" val="1276461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63450F-9582-44AE-BBBB-6ECEB3A7F2A3}"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9896C-E2EF-470F-BA91-85D676E592B3}" type="slidenum">
              <a:rPr lang="en-US" smtClean="0"/>
              <a:t>‹#›</a:t>
            </a:fld>
            <a:endParaRPr lang="en-US"/>
          </a:p>
        </p:txBody>
      </p:sp>
    </p:spTree>
    <p:extLst>
      <p:ext uri="{BB962C8B-B14F-4D97-AF65-F5344CB8AC3E}">
        <p14:creationId xmlns:p14="http://schemas.microsoft.com/office/powerpoint/2010/main" val="666822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63450F-9582-44AE-BBBB-6ECEB3A7F2A3}"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39896C-E2EF-470F-BA91-85D676E592B3}" type="slidenum">
              <a:rPr lang="en-US" smtClean="0"/>
              <a:t>‹#›</a:t>
            </a:fld>
            <a:endParaRPr lang="en-US"/>
          </a:p>
        </p:txBody>
      </p:sp>
    </p:spTree>
    <p:extLst>
      <p:ext uri="{BB962C8B-B14F-4D97-AF65-F5344CB8AC3E}">
        <p14:creationId xmlns:p14="http://schemas.microsoft.com/office/powerpoint/2010/main" val="377767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63450F-9582-44AE-BBBB-6ECEB3A7F2A3}"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39896C-E2EF-470F-BA91-85D676E592B3}" type="slidenum">
              <a:rPr lang="en-US" smtClean="0"/>
              <a:t>‹#›</a:t>
            </a:fld>
            <a:endParaRPr lang="en-US"/>
          </a:p>
        </p:txBody>
      </p:sp>
    </p:spTree>
    <p:extLst>
      <p:ext uri="{BB962C8B-B14F-4D97-AF65-F5344CB8AC3E}">
        <p14:creationId xmlns:p14="http://schemas.microsoft.com/office/powerpoint/2010/main" val="4040519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63450F-9582-44AE-BBBB-6ECEB3A7F2A3}" type="datetimeFigureOut">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39896C-E2EF-470F-BA91-85D676E592B3}" type="slidenum">
              <a:rPr lang="en-US" smtClean="0"/>
              <a:t>‹#›</a:t>
            </a:fld>
            <a:endParaRPr lang="en-US"/>
          </a:p>
        </p:txBody>
      </p:sp>
    </p:spTree>
    <p:extLst>
      <p:ext uri="{BB962C8B-B14F-4D97-AF65-F5344CB8AC3E}">
        <p14:creationId xmlns:p14="http://schemas.microsoft.com/office/powerpoint/2010/main" val="3126118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63450F-9582-44AE-BBBB-6ECEB3A7F2A3}"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9896C-E2EF-470F-BA91-85D676E592B3}" type="slidenum">
              <a:rPr lang="en-US" smtClean="0"/>
              <a:t>‹#›</a:t>
            </a:fld>
            <a:endParaRPr lang="en-US"/>
          </a:p>
        </p:txBody>
      </p:sp>
    </p:spTree>
    <p:extLst>
      <p:ext uri="{BB962C8B-B14F-4D97-AF65-F5344CB8AC3E}">
        <p14:creationId xmlns:p14="http://schemas.microsoft.com/office/powerpoint/2010/main" val="331868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63450F-9582-44AE-BBBB-6ECEB3A7F2A3}"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9896C-E2EF-470F-BA91-85D676E592B3}" type="slidenum">
              <a:rPr lang="en-US" smtClean="0"/>
              <a:t>‹#›</a:t>
            </a:fld>
            <a:endParaRPr lang="en-US"/>
          </a:p>
        </p:txBody>
      </p:sp>
    </p:spTree>
    <p:extLst>
      <p:ext uri="{BB962C8B-B14F-4D97-AF65-F5344CB8AC3E}">
        <p14:creationId xmlns:p14="http://schemas.microsoft.com/office/powerpoint/2010/main" val="3438511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4.xml"/><Relationship Id="rId7"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63450F-9582-44AE-BBBB-6ECEB3A7F2A3}" type="datetimeFigureOut">
              <a:rPr lang="en-US" smtClean="0"/>
              <a:t>11/1/2018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2112587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4163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645742572"/>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ctr" rtl="0" eaLnBrk="0" fontAlgn="base" hangingPunct="0">
        <a:lnSpc>
          <a:spcPct val="90000"/>
        </a:lnSpc>
        <a:spcBef>
          <a:spcPct val="0"/>
        </a:spcBef>
        <a:spcAft>
          <a:spcPct val="0"/>
        </a:spcAft>
        <a:defRPr sz="4400" kern="1200">
          <a:solidFill>
            <a:schemeClr val="tx1"/>
          </a:solidFill>
          <a:latin typeface="+mj-lt"/>
          <a:ea typeface="+mj-ea"/>
          <a:cs typeface="+mj-cs"/>
        </a:defRPr>
      </a:lvl1pPr>
      <a:lvl2pPr algn="ctr" rtl="0" eaLnBrk="0" fontAlgn="base" hangingPunct="0">
        <a:lnSpc>
          <a:spcPct val="90000"/>
        </a:lnSpc>
        <a:spcBef>
          <a:spcPct val="0"/>
        </a:spcBef>
        <a:spcAft>
          <a:spcPct val="0"/>
        </a:spcAft>
        <a:defRPr sz="4400">
          <a:solidFill>
            <a:schemeClr val="tx1"/>
          </a:solidFill>
          <a:latin typeface="Montserrat" panose="00000500000000000000" pitchFamily="50" charset="0"/>
        </a:defRPr>
      </a:lvl2pPr>
      <a:lvl3pPr algn="ctr" rtl="0" eaLnBrk="0" fontAlgn="base" hangingPunct="0">
        <a:lnSpc>
          <a:spcPct val="90000"/>
        </a:lnSpc>
        <a:spcBef>
          <a:spcPct val="0"/>
        </a:spcBef>
        <a:spcAft>
          <a:spcPct val="0"/>
        </a:spcAft>
        <a:defRPr sz="4400">
          <a:solidFill>
            <a:schemeClr val="tx1"/>
          </a:solidFill>
          <a:latin typeface="Montserrat" panose="00000500000000000000" pitchFamily="50" charset="0"/>
        </a:defRPr>
      </a:lvl3pPr>
      <a:lvl4pPr algn="ctr" rtl="0" eaLnBrk="0" fontAlgn="base" hangingPunct="0">
        <a:lnSpc>
          <a:spcPct val="90000"/>
        </a:lnSpc>
        <a:spcBef>
          <a:spcPct val="0"/>
        </a:spcBef>
        <a:spcAft>
          <a:spcPct val="0"/>
        </a:spcAft>
        <a:defRPr sz="4400">
          <a:solidFill>
            <a:schemeClr val="tx1"/>
          </a:solidFill>
          <a:latin typeface="Montserrat" panose="00000500000000000000" pitchFamily="50" charset="0"/>
        </a:defRPr>
      </a:lvl4pPr>
      <a:lvl5pPr algn="ctr" rtl="0" eaLnBrk="0" fontAlgn="base" hangingPunct="0">
        <a:lnSpc>
          <a:spcPct val="90000"/>
        </a:lnSpc>
        <a:spcBef>
          <a:spcPct val="0"/>
        </a:spcBef>
        <a:spcAft>
          <a:spcPct val="0"/>
        </a:spcAft>
        <a:defRPr sz="4400">
          <a:solidFill>
            <a:schemeClr val="tx1"/>
          </a:solidFill>
          <a:latin typeface="Montserrat" panose="00000500000000000000" pitchFamily="50" charset="0"/>
        </a:defRPr>
      </a:lvl5pPr>
      <a:lvl6pPr marL="4572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6pPr>
      <a:lvl7pPr marL="9144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7pPr>
      <a:lvl8pPr marL="13716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8pPr>
      <a:lvl9pPr marL="18288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145415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28650" y="2914650"/>
            <a:ext cx="788670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7371620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txStyles>
    <p:title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2pPr>
      <a:lvl3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3pPr>
      <a:lvl4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4pPr>
      <a:lvl5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5pPr>
      <a:lvl6pPr marL="457200" algn="l" rtl="0" fontAlgn="base">
        <a:lnSpc>
          <a:spcPct val="90000"/>
        </a:lnSpc>
        <a:spcBef>
          <a:spcPct val="0"/>
        </a:spcBef>
        <a:spcAft>
          <a:spcPct val="0"/>
        </a:spcAft>
        <a:defRPr sz="4400">
          <a:solidFill>
            <a:schemeClr val="tx1"/>
          </a:solidFill>
          <a:latin typeface="Montserrat" panose="00000500000000000000" pitchFamily="50" charset="0"/>
        </a:defRPr>
      </a:lvl6pPr>
      <a:lvl7pPr marL="914400" algn="l" rtl="0" fontAlgn="base">
        <a:lnSpc>
          <a:spcPct val="90000"/>
        </a:lnSpc>
        <a:spcBef>
          <a:spcPct val="0"/>
        </a:spcBef>
        <a:spcAft>
          <a:spcPct val="0"/>
        </a:spcAft>
        <a:defRPr sz="4400">
          <a:solidFill>
            <a:schemeClr val="tx1"/>
          </a:solidFill>
          <a:latin typeface="Montserrat" panose="00000500000000000000" pitchFamily="50"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50"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A9CE"/>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A9CE"/>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A9CE"/>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A9CE"/>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00A9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4" name="Text Placeholder 2"/>
          <p:cNvSpPr>
            <a:spLocks noGrp="1"/>
          </p:cNvSpPr>
          <p:nvPr>
            <p:ph type="body" idx="1"/>
          </p:nvPr>
        </p:nvSpPr>
        <p:spPr bwMode="auto">
          <a:xfrm>
            <a:off x="628650" y="2171700"/>
            <a:ext cx="78867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Enter Presenter’s Info</a:t>
            </a:r>
          </a:p>
        </p:txBody>
      </p:sp>
    </p:spTree>
    <p:extLst>
      <p:ext uri="{BB962C8B-B14F-4D97-AF65-F5344CB8AC3E}">
        <p14:creationId xmlns:p14="http://schemas.microsoft.com/office/powerpoint/2010/main" val="455549523"/>
      </p:ext>
    </p:extLst>
  </p:cSld>
  <p:clrMap bg1="lt1" tx1="dk1" bg2="lt2" tx2="dk2" accent1="accent1" accent2="accent2" accent3="accent3" accent4="accent4" accent5="accent5" accent6="accent6" hlink="hlink" folHlink="folHlink"/>
  <p:sldLayoutIdLst>
    <p:sldLayoutId id="214748368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algn="ctr" rtl="0" eaLnBrk="0" fontAlgn="base" hangingPunct="0">
        <a:lnSpc>
          <a:spcPct val="90000"/>
        </a:lnSpc>
        <a:spcBef>
          <a:spcPts val="1000"/>
        </a:spcBef>
        <a:spcAft>
          <a:spcPct val="0"/>
        </a:spcAft>
        <a:defRPr kern="1200">
          <a:solidFill>
            <a:srgbClr val="00629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41630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2139830348"/>
      </p:ext>
    </p:extLst>
  </p:cSld>
  <p:clrMap bg1="lt1" tx1="dk1" bg2="lt2" tx2="dk2" accent1="accent1" accent2="accent2" accent3="accent3" accent4="accent4" accent5="accent5" accent6="accent6" hlink="hlink" folHlink="folHlink"/>
  <p:sldLayoutIdLst>
    <p:sldLayoutId id="2147483685" r:id="rId1"/>
  </p:sldLayoutIdLst>
  <p:txStyles>
    <p:titleStyle>
      <a:lvl1pPr algn="ctr" rtl="0" eaLnBrk="1" fontAlgn="base" hangingPunct="1">
        <a:lnSpc>
          <a:spcPct val="90000"/>
        </a:lnSpc>
        <a:spcBef>
          <a:spcPct val="0"/>
        </a:spcBef>
        <a:spcAft>
          <a:spcPct val="0"/>
        </a:spcAft>
        <a:defRPr sz="4400" kern="1200">
          <a:solidFill>
            <a:schemeClr val="tx1"/>
          </a:solidFill>
          <a:latin typeface="+mj-lt"/>
          <a:ea typeface="+mj-ea"/>
          <a:cs typeface="+mj-cs"/>
        </a:defRPr>
      </a:lvl1pPr>
      <a:lvl2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2pPr>
      <a:lvl3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3pPr>
      <a:lvl4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4pPr>
      <a:lvl5pPr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5pPr>
      <a:lvl6pPr marL="4572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6pPr>
      <a:lvl7pPr marL="9144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7pPr>
      <a:lvl8pPr marL="13716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8pPr>
      <a:lvl9pPr marL="1828800" algn="ctr" rtl="0" eaLnBrk="1" fontAlgn="base" hangingPunct="1">
        <a:lnSpc>
          <a:spcPct val="90000"/>
        </a:lnSpc>
        <a:spcBef>
          <a:spcPct val="0"/>
        </a:spcBef>
        <a:spcAft>
          <a:spcPct val="0"/>
        </a:spcAft>
        <a:defRPr sz="4400">
          <a:solidFill>
            <a:schemeClr val="tx1"/>
          </a:solidFill>
          <a:latin typeface="Montserrat" panose="00000500000000000000"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145415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28650" y="2914650"/>
            <a:ext cx="788670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4722161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txStyles>
    <p:title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2pPr>
      <a:lvl3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3pPr>
      <a:lvl4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4pPr>
      <a:lvl5pPr algn="l" rtl="0" eaLnBrk="0" fontAlgn="base" hangingPunct="0">
        <a:lnSpc>
          <a:spcPct val="90000"/>
        </a:lnSpc>
        <a:spcBef>
          <a:spcPct val="0"/>
        </a:spcBef>
        <a:spcAft>
          <a:spcPct val="0"/>
        </a:spcAft>
        <a:defRPr sz="4000">
          <a:solidFill>
            <a:schemeClr val="tx1"/>
          </a:solidFill>
          <a:latin typeface="Montserrat" panose="00000500000000000000" pitchFamily="50" charset="0"/>
        </a:defRPr>
      </a:lvl5pPr>
      <a:lvl6pPr marL="457200" algn="l" rtl="0" fontAlgn="base">
        <a:lnSpc>
          <a:spcPct val="90000"/>
        </a:lnSpc>
        <a:spcBef>
          <a:spcPct val="0"/>
        </a:spcBef>
        <a:spcAft>
          <a:spcPct val="0"/>
        </a:spcAft>
        <a:defRPr sz="4400">
          <a:solidFill>
            <a:schemeClr val="tx1"/>
          </a:solidFill>
          <a:latin typeface="Montserrat" panose="00000500000000000000" pitchFamily="50" charset="0"/>
        </a:defRPr>
      </a:lvl6pPr>
      <a:lvl7pPr marL="914400" algn="l" rtl="0" fontAlgn="base">
        <a:lnSpc>
          <a:spcPct val="90000"/>
        </a:lnSpc>
        <a:spcBef>
          <a:spcPct val="0"/>
        </a:spcBef>
        <a:spcAft>
          <a:spcPct val="0"/>
        </a:spcAft>
        <a:defRPr sz="4400">
          <a:solidFill>
            <a:schemeClr val="tx1"/>
          </a:solidFill>
          <a:latin typeface="Montserrat" panose="00000500000000000000" pitchFamily="50"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50"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A9CE"/>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A9CE"/>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A9CE"/>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A9CE"/>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00A9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621894"/>
      </p:ext>
    </p:extLst>
  </p:cSld>
  <p:clrMap bg1="lt1" tx1="dk1" bg2="lt2" tx2="dk2" accent1="accent1" accent2="accent2" accent3="accent3" accent4="accent4" accent5="accent5" accent6="accent6" hlink="hlink" folHlink="folHlink"/>
  <p:sldLayoutIdLst>
    <p:sldLayoutId id="214748369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7.png"/><Relationship Id="rId7"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notesSlide" Target="../notesSlides/notesSlide19.xml"/><Relationship Id="rId7"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file:///C:\Users\LaptopUser\Desktop\11.1.18_Final%20Coded%20Alcohol%20Data%20and%20Store%20Type.xlsx" TargetMode="Externa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20.xml"/><Relationship Id="rId7"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hyperlink" Target="file:///C:\Users\LaptopUser\Desktop\11.1.18_Copy%20of%20Final_Ranked%20Alcohol%20Data%20By%20Alcohol%20Type%20and%20Question.xlsx" TargetMode="Externa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8" Type="http://schemas.openxmlformats.org/officeDocument/2006/relationships/hyperlink" Target="file:///C:\Users\LaptopUser\Desktop\menthol%20ads_columbiavsrich2.pdf" TargetMode="External"/><Relationship Id="rId13" Type="http://schemas.openxmlformats.org/officeDocument/2006/relationships/hyperlink" Target="file:///C:\Users\LaptopUser\Desktop\Rich1vsLex2_schooldis_within500.pdf" TargetMode="External"/><Relationship Id="rId18" Type="http://schemas.openxmlformats.org/officeDocument/2006/relationships/hyperlink" Target="file:///C:\Users\LaptopUser\Desktop\City&amp;Town_Columbia_RDreport.pdf" TargetMode="External"/><Relationship Id="rId3" Type="http://schemas.openxmlformats.org/officeDocument/2006/relationships/notesSlide" Target="../notesSlides/notesSlide22.xml"/><Relationship Id="rId7" Type="http://schemas.openxmlformats.org/officeDocument/2006/relationships/image" Target="../media/image36.emf"/><Relationship Id="rId12" Type="http://schemas.openxmlformats.org/officeDocument/2006/relationships/oleObject" Target="../embeddings/oleObject5.bin"/><Relationship Id="rId17" Type="http://schemas.openxmlformats.org/officeDocument/2006/relationships/image" Target="../media/image38.emf"/><Relationship Id="rId2" Type="http://schemas.openxmlformats.org/officeDocument/2006/relationships/slideLayout" Target="../slideLayouts/slideLayout2.xml"/><Relationship Id="rId16" Type="http://schemas.openxmlformats.org/officeDocument/2006/relationships/oleObject" Target="../embeddings/oleObject6.bin"/><Relationship Id="rId20" Type="http://schemas.openxmlformats.org/officeDocument/2006/relationships/image" Target="../media/image39.emf"/><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hyperlink" Target="file:///C:\Users\LaptopUser\Desktop\Rich1vsLex2_schools.parks_retailers.pdf" TargetMode="External"/><Relationship Id="rId5" Type="http://schemas.openxmlformats.org/officeDocument/2006/relationships/hyperlink" Target="file:///C:\Users\LaptopUser\Desktop\Retailers500ofanother_rich1vslex5.pdf" TargetMode="External"/><Relationship Id="rId15" Type="http://schemas.openxmlformats.org/officeDocument/2006/relationships/hyperlink" Target="file:///C:\Users\LaptopUser\Desktop\Zip29203_RDreport.pdf" TargetMode="External"/><Relationship Id="rId10" Type="http://schemas.openxmlformats.org/officeDocument/2006/relationships/image" Target="../media/image37.emf"/><Relationship Id="rId19" Type="http://schemas.openxmlformats.org/officeDocument/2006/relationships/oleObject" Target="../embeddings/oleObject7.bin"/><Relationship Id="rId4" Type="http://schemas.openxmlformats.org/officeDocument/2006/relationships/image" Target="../media/image7.png"/><Relationship Id="rId9" Type="http://schemas.openxmlformats.org/officeDocument/2006/relationships/oleObject" Target="../embeddings/oleObject4.bin"/><Relationship Id="rId1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mapping.countertools.org/southcarolin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hyperlink" Target="https://www.samhsa.gov/data/sites/default/files/NSDUH-DetTabs-2015/NSDUH-DetTabs-2015/NSDUH-DetTabs-2015.htm#tab2-41b" TargetMode="External"/><Relationship Id="rId7" Type="http://schemas.openxmlformats.org/officeDocument/2006/relationships/hyperlink" Target="https://www.samhsa.gov/capt/applying-strategic-prevention-framework"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www.nielsen.com/us/en/insights/news/2018/assessing-the-reduced-growth-of-the-us-adult-beverage-market.html" TargetMode="External"/><Relationship Id="rId5" Type="http://schemas.openxmlformats.org/officeDocument/2006/relationships/hyperlink" Target="https://www.samhsa.gov/data/sites/default/files/NSDUH-DetTabs-2015/NSDUH-DetTabs-2015/NSDUH-DetTabs-2015.htm#tab5-6a" TargetMode="External"/><Relationship Id="rId4" Type="http://schemas.openxmlformats.org/officeDocument/2006/relationships/hyperlink" Target="https://www.samhsa.gov/data/sites/default/files/NSDUH-DetTabs-2015/NSDUH-DetTabs-2015/NSDUH-DetTabs-2015.htm#tab5-5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daodas.sc.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cdc.gov/nphpsp"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9741" y="3360882"/>
            <a:ext cx="8492218" cy="860997"/>
          </a:xfrm>
        </p:spPr>
        <p:txBody>
          <a:bodyPr>
            <a:noAutofit/>
          </a:bodyPr>
          <a:lstStyle/>
          <a:p>
            <a:r>
              <a:rPr lang="en-US" sz="4800" b="1" dirty="0" smtClean="0">
                <a:solidFill>
                  <a:schemeClr val="accent1">
                    <a:lumMod val="75000"/>
                  </a:schemeClr>
                </a:solidFill>
              </a:rPr>
              <a:t>Point-of-Sale Data &amp; How to Use It</a:t>
            </a:r>
            <a:endParaRPr lang="en-US" sz="4800" b="1" dirty="0">
              <a:solidFill>
                <a:schemeClr val="accent1">
                  <a:lumMod val="75000"/>
                </a:schemeClr>
              </a:solidFill>
            </a:endParaRPr>
          </a:p>
        </p:txBody>
      </p:sp>
      <p:sp>
        <p:nvSpPr>
          <p:cNvPr id="3" name="Subtitle 2"/>
          <p:cNvSpPr>
            <a:spLocks noGrp="1"/>
          </p:cNvSpPr>
          <p:nvPr>
            <p:ph type="subTitle" idx="1"/>
          </p:nvPr>
        </p:nvSpPr>
        <p:spPr>
          <a:xfrm>
            <a:off x="1239584" y="5085224"/>
            <a:ext cx="6858000" cy="636032"/>
          </a:xfrm>
        </p:spPr>
        <p:txBody>
          <a:bodyPr>
            <a:normAutofit fontScale="77500" lnSpcReduction="20000"/>
          </a:bodyPr>
          <a:lstStyle/>
          <a:p>
            <a:r>
              <a:rPr lang="en-US" b="1" dirty="0" smtClean="0">
                <a:solidFill>
                  <a:srgbClr val="0070C0"/>
                </a:solidFill>
              </a:rPr>
              <a:t>Reston Hartsell, MS-MPH</a:t>
            </a:r>
          </a:p>
          <a:p>
            <a:r>
              <a:rPr lang="en-US" b="1" dirty="0" err="1" smtClean="0">
                <a:solidFill>
                  <a:srgbClr val="0070C0"/>
                </a:solidFill>
              </a:rPr>
              <a:t>Synar</a:t>
            </a:r>
            <a:r>
              <a:rPr lang="en-US" b="1" dirty="0" smtClean="0">
                <a:solidFill>
                  <a:srgbClr val="0070C0"/>
                </a:solidFill>
              </a:rPr>
              <a:t>/Tobacco Prevention Coordinator </a:t>
            </a:r>
          </a:p>
        </p:txBody>
      </p:sp>
      <p:pic>
        <p:nvPicPr>
          <p:cNvPr id="1026" name="Picture 2" descr="http://www.daodas.sc.gov/wp-content/themes/daodas/assets/images/logos/logo-daod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330" y="1052032"/>
            <a:ext cx="3795382" cy="116492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a:xfrm>
            <a:off x="888003" y="2537845"/>
            <a:ext cx="7561162" cy="47601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0070C0"/>
                </a:solidFill>
              </a:rPr>
              <a:t>South Carolina Department of Alcohol and Other Drug Abuse Services</a:t>
            </a:r>
          </a:p>
        </p:txBody>
      </p:sp>
      <p:cxnSp>
        <p:nvCxnSpPr>
          <p:cNvPr id="6" name="Straight Connector 5"/>
          <p:cNvCxnSpPr/>
          <p:nvPr/>
        </p:nvCxnSpPr>
        <p:spPr>
          <a:xfrm>
            <a:off x="525209" y="3077948"/>
            <a:ext cx="82867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93789" y="4627856"/>
            <a:ext cx="828675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795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182" y="0"/>
            <a:ext cx="4987636" cy="6858000"/>
          </a:xfrm>
          <a:prstGeom prst="rect">
            <a:avLst/>
          </a:prstGeom>
        </p:spPr>
      </p:pic>
    </p:spTree>
    <p:extLst>
      <p:ext uri="{BB962C8B-B14F-4D97-AF65-F5344CB8AC3E}">
        <p14:creationId xmlns:p14="http://schemas.microsoft.com/office/powerpoint/2010/main" val="415372718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04" y="969016"/>
            <a:ext cx="7835732" cy="351877"/>
          </a:xfrm>
        </p:spPr>
        <p:txBody>
          <a:bodyPr>
            <a:noAutofit/>
          </a:bodyPr>
          <a:lstStyle/>
          <a:p>
            <a:r>
              <a:rPr lang="en-US" sz="3000" b="1" dirty="0" smtClean="0">
                <a:solidFill>
                  <a:srgbClr val="0070C0"/>
                </a:solidFill>
              </a:rPr>
              <a:t>POS Landscapes Are Constantly Evolving</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6604" y="1572277"/>
            <a:ext cx="8192763" cy="892552"/>
          </a:xfrm>
          <a:prstGeom prst="rect">
            <a:avLst/>
          </a:prstGeom>
          <a:noFill/>
        </p:spPr>
        <p:txBody>
          <a:bodyPr wrap="square" rtlCol="0">
            <a:spAutoFit/>
          </a:bodyPr>
          <a:lstStyle/>
          <a:p>
            <a:pPr marL="285750" indent="-285750">
              <a:buFont typeface="Arial" panose="020B0604020202020204" pitchFamily="34" charset="0"/>
              <a:buChar char="•"/>
            </a:pPr>
            <a:endParaRPr lang="en-US" sz="2400" dirty="0" smtClean="0">
              <a:solidFill>
                <a:srgbClr val="0070C0"/>
              </a:solidFill>
            </a:endParaRPr>
          </a:p>
          <a:p>
            <a:endParaRPr lang="en-US" sz="2800" dirty="0">
              <a:solidFill>
                <a:srgbClr val="0070C0"/>
              </a:solidFill>
            </a:endParaRPr>
          </a:p>
        </p:txBody>
      </p:sp>
      <p:pic>
        <p:nvPicPr>
          <p:cNvPr id="9" name="Picture 8"/>
          <p:cNvPicPr>
            <a:picLocks noChangeAspect="1"/>
          </p:cNvPicPr>
          <p:nvPr/>
        </p:nvPicPr>
        <p:blipFill>
          <a:blip r:embed="rId4"/>
          <a:stretch>
            <a:fillRect/>
          </a:stretch>
        </p:blipFill>
        <p:spPr>
          <a:xfrm>
            <a:off x="1144272" y="4831011"/>
            <a:ext cx="3278427" cy="1639214"/>
          </a:xfrm>
          <a:prstGeom prst="rect">
            <a:avLst/>
          </a:prstGeom>
          <a:ln w="12700">
            <a:solidFill>
              <a:schemeClr val="accent1">
                <a:lumMod val="75000"/>
              </a:schemeClr>
            </a:solidFill>
          </a:ln>
        </p:spPr>
      </p:pic>
      <p:sp>
        <p:nvSpPr>
          <p:cNvPr id="11" name="TextBox 10"/>
          <p:cNvSpPr txBox="1"/>
          <p:nvPr/>
        </p:nvSpPr>
        <p:spPr>
          <a:xfrm>
            <a:off x="466604" y="1482721"/>
            <a:ext cx="8192763" cy="352917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smtClean="0">
                <a:solidFill>
                  <a:srgbClr val="0070C0"/>
                </a:solidFill>
              </a:rPr>
              <a:t>According to Nielsen Company fast-moving consumer goods  (FMCG) brands and retailers data, the number of establishments that sold alcoholic beverages increased by more than 100,000 locations between 2007 and 2017.</a:t>
            </a:r>
            <a:r>
              <a:rPr lang="en-US" sz="2000" baseline="30000" dirty="0" smtClean="0">
                <a:solidFill>
                  <a:srgbClr val="0070C0"/>
                </a:solidFill>
              </a:rPr>
              <a:t>4</a:t>
            </a:r>
            <a:endParaRPr lang="en-US" sz="2000" dirty="0" smtClean="0">
              <a:solidFill>
                <a:srgbClr val="0070C0"/>
              </a:solidFill>
            </a:endParaRPr>
          </a:p>
          <a:p>
            <a:pPr marL="285750" indent="-285750">
              <a:spcAft>
                <a:spcPts val="1200"/>
              </a:spcAft>
              <a:buFont typeface="Arial" panose="020B0604020202020204" pitchFamily="34" charset="0"/>
              <a:buChar char="•"/>
            </a:pPr>
            <a:r>
              <a:rPr lang="en-US" sz="2000" dirty="0" smtClean="0">
                <a:solidFill>
                  <a:srgbClr val="0070C0"/>
                </a:solidFill>
              </a:rPr>
              <a:t>Post-recession growth; emergence of new products, technology, and distribution methods; and novel services have led to a diverse alcohol retail landscape.</a:t>
            </a:r>
            <a:r>
              <a:rPr lang="en-US" sz="2000" baseline="30000" dirty="0" smtClean="0">
                <a:solidFill>
                  <a:srgbClr val="0070C0"/>
                </a:solidFill>
              </a:rPr>
              <a:t>5</a:t>
            </a:r>
          </a:p>
          <a:p>
            <a:pPr marL="285750" indent="-285750">
              <a:spcAft>
                <a:spcPts val="1200"/>
              </a:spcAft>
              <a:buFont typeface="Arial" panose="020B0604020202020204" pitchFamily="34" charset="0"/>
              <a:buChar char="•"/>
            </a:pPr>
            <a:r>
              <a:rPr lang="en-US" sz="2000" dirty="0" smtClean="0">
                <a:solidFill>
                  <a:srgbClr val="0070C0"/>
                </a:solidFill>
              </a:rPr>
              <a:t>JUUL has a majority of the market share. Other electronic nicotine delivery systems makers are imitating JUUL products</a:t>
            </a:r>
            <a:endParaRPr lang="en-US" sz="2000" dirty="0">
              <a:solidFill>
                <a:srgbClr val="0070C0"/>
              </a:solidFill>
            </a:endParaRPr>
          </a:p>
          <a:p>
            <a:pPr marL="285750" indent="-285750">
              <a:spcAft>
                <a:spcPts val="1200"/>
              </a:spcAft>
              <a:buFont typeface="Arial" panose="020B0604020202020204" pitchFamily="34" charset="0"/>
              <a:buChar char="•"/>
            </a:pPr>
            <a:endParaRPr lang="en-US" sz="2000" baseline="30000" dirty="0" smtClean="0">
              <a:solidFill>
                <a:srgbClr val="0070C0"/>
              </a:solidFill>
            </a:endParaRPr>
          </a:p>
        </p:txBody>
      </p:sp>
      <p:pic>
        <p:nvPicPr>
          <p:cNvPr id="5122" name="Picture 2" descr="person putting e-juice on gold Wismec variable vaporiz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2757" y="4618185"/>
            <a:ext cx="3172415" cy="21160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635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17" y="1175920"/>
            <a:ext cx="8265230" cy="848055"/>
          </a:xfrm>
        </p:spPr>
        <p:txBody>
          <a:bodyPr>
            <a:noAutofit/>
          </a:bodyPr>
          <a:lstStyle/>
          <a:p>
            <a:r>
              <a:rPr lang="en-US" sz="3000" b="1" dirty="0" smtClean="0">
                <a:solidFill>
                  <a:srgbClr val="0070C0"/>
                </a:solidFill>
              </a:rPr>
              <a:t>DAODAS’s Goal – Reduce Underage </a:t>
            </a:r>
            <a:r>
              <a:rPr lang="en-US" sz="3000" b="1" dirty="0">
                <a:solidFill>
                  <a:srgbClr val="0070C0"/>
                </a:solidFill>
              </a:rPr>
              <a:t>A</a:t>
            </a:r>
            <a:r>
              <a:rPr lang="en-US" sz="3000" b="1" dirty="0" smtClean="0">
                <a:solidFill>
                  <a:srgbClr val="0070C0"/>
                </a:solidFill>
              </a:rPr>
              <a:t>lcohol &amp; 			         Tobacco Use Among Youth In South		         Carolina</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518382" y="2489461"/>
            <a:ext cx="7886700" cy="3965674"/>
          </a:xfrm>
        </p:spPr>
        <p:txBody>
          <a:bodyPr>
            <a:normAutofit/>
          </a:bodyPr>
          <a:lstStyle/>
          <a:p>
            <a:pPr>
              <a:spcAft>
                <a:spcPts val="1200"/>
              </a:spcAft>
            </a:pPr>
            <a:r>
              <a:rPr lang="en-US" dirty="0" smtClean="0">
                <a:solidFill>
                  <a:schemeClr val="accent1">
                    <a:lumMod val="50000"/>
                  </a:schemeClr>
                </a:solidFill>
              </a:rPr>
              <a:t>Utilizing data from the Counter Tools Project enhances DAODAS’s alcohol and tobacco outcome plan for South Carolina.</a:t>
            </a:r>
          </a:p>
          <a:p>
            <a:pPr>
              <a:spcAft>
                <a:spcPts val="1200"/>
              </a:spcAft>
            </a:pPr>
            <a:r>
              <a:rPr lang="en-US" dirty="0" smtClean="0">
                <a:solidFill>
                  <a:schemeClr val="accent1">
                    <a:lumMod val="50000"/>
                  </a:schemeClr>
                </a:solidFill>
              </a:rPr>
              <a:t>Gathering </a:t>
            </a:r>
            <a:r>
              <a:rPr lang="en-US" dirty="0">
                <a:solidFill>
                  <a:schemeClr val="accent1">
                    <a:lumMod val="50000"/>
                  </a:schemeClr>
                </a:solidFill>
              </a:rPr>
              <a:t>POS data helps </a:t>
            </a:r>
            <a:r>
              <a:rPr lang="en-US" dirty="0" smtClean="0">
                <a:solidFill>
                  <a:schemeClr val="accent1">
                    <a:lumMod val="50000"/>
                  </a:schemeClr>
                </a:solidFill>
              </a:rPr>
              <a:t>prevention </a:t>
            </a:r>
            <a:r>
              <a:rPr lang="en-US" dirty="0">
                <a:solidFill>
                  <a:schemeClr val="accent1">
                    <a:lumMod val="50000"/>
                  </a:schemeClr>
                </a:solidFill>
              </a:rPr>
              <a:t>advocates inform and push for more comprehensive policies </a:t>
            </a:r>
            <a:r>
              <a:rPr lang="en-US" dirty="0" smtClean="0">
                <a:solidFill>
                  <a:schemeClr val="accent1">
                    <a:lumMod val="50000"/>
                  </a:schemeClr>
                </a:solidFill>
              </a:rPr>
              <a:t>within and outside of </a:t>
            </a:r>
            <a:r>
              <a:rPr lang="en-US" dirty="0">
                <a:solidFill>
                  <a:schemeClr val="accent1">
                    <a:lumMod val="50000"/>
                  </a:schemeClr>
                </a:solidFill>
              </a:rPr>
              <a:t>the retail </a:t>
            </a:r>
            <a:r>
              <a:rPr lang="en-US" dirty="0" smtClean="0">
                <a:solidFill>
                  <a:schemeClr val="accent1">
                    <a:lumMod val="50000"/>
                  </a:schemeClr>
                </a:solidFill>
              </a:rPr>
              <a:t>environment at the local and state level. </a:t>
            </a:r>
          </a:p>
          <a:p>
            <a:pPr marL="0" indent="0">
              <a:buNone/>
            </a:pPr>
            <a:endParaRPr lang="en-US" dirty="0">
              <a:solidFill>
                <a:schemeClr val="accent1">
                  <a:lumMod val="50000"/>
                </a:schemeClr>
              </a:solidFill>
            </a:endParaRPr>
          </a:p>
        </p:txBody>
      </p:sp>
    </p:spTree>
    <p:extLst>
      <p:ext uri="{BB962C8B-B14F-4D97-AF65-F5344CB8AC3E}">
        <p14:creationId xmlns:p14="http://schemas.microsoft.com/office/powerpoint/2010/main" val="2086464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04" y="938153"/>
            <a:ext cx="7676731" cy="650950"/>
          </a:xfrm>
        </p:spPr>
        <p:txBody>
          <a:bodyPr>
            <a:noAutofit/>
          </a:bodyPr>
          <a:lstStyle/>
          <a:p>
            <a:r>
              <a:rPr lang="en-US" sz="3000" b="1" dirty="0" smtClean="0">
                <a:solidFill>
                  <a:srgbClr val="0070C0"/>
                </a:solidFill>
              </a:rPr>
              <a:t>DAODAS’s Vision – Applying the Strategic					 Prevention Framework (SPF)</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466604" y="1794868"/>
            <a:ext cx="8422860" cy="2289711"/>
          </a:xfrm>
        </p:spPr>
        <p:txBody>
          <a:bodyPr/>
          <a:lstStyle/>
          <a:p>
            <a:r>
              <a:rPr lang="en-US" dirty="0" smtClean="0">
                <a:solidFill>
                  <a:schemeClr val="accent1">
                    <a:lumMod val="50000"/>
                  </a:schemeClr>
                </a:solidFill>
              </a:rPr>
              <a:t>Conducting POS assessments gives local- and state- practitioners the ability to identify environmental risk factors and underage drinking problems that are present in communities</a:t>
            </a:r>
          </a:p>
          <a:p>
            <a:endParaRPr lang="en-US" dirty="0" smtClean="0">
              <a:solidFill>
                <a:schemeClr val="accent1">
                  <a:lumMod val="50000"/>
                </a:schemeClr>
              </a:solidFill>
            </a:endParaRPr>
          </a:p>
        </p:txBody>
      </p:sp>
      <p:pic>
        <p:nvPicPr>
          <p:cNvPr id="2050" name="Picture 2" descr="https://www.samhsa.gov/capt/sites/default/files/images/spf-diagram-l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5099" y="4138434"/>
            <a:ext cx="2459740" cy="2444982"/>
          </a:xfrm>
          <a:prstGeom prst="rect">
            <a:avLst/>
          </a:prstGeom>
          <a:noFill/>
          <a:extLst>
            <a:ext uri="{909E8E84-426E-40DD-AFC4-6F175D3DCCD1}">
              <a14:hiddenFill xmlns:a14="http://schemas.microsoft.com/office/drawing/2010/main">
                <a:solidFill>
                  <a:srgbClr val="FFFFFF"/>
                </a:solidFill>
              </a14:hiddenFill>
            </a:ext>
          </a:extLst>
        </p:spPr>
      </p:pic>
      <p:sp>
        <p:nvSpPr>
          <p:cNvPr id="3" name="Up Arrow 2"/>
          <p:cNvSpPr/>
          <p:nvPr/>
        </p:nvSpPr>
        <p:spPr>
          <a:xfrm>
            <a:off x="4184805" y="3181350"/>
            <a:ext cx="250604" cy="1110263"/>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5"/>
          <p:cNvSpPr txBox="1">
            <a:spLocks/>
          </p:cNvSpPr>
          <p:nvPr/>
        </p:nvSpPr>
        <p:spPr>
          <a:xfrm>
            <a:off x="466604" y="1819103"/>
            <a:ext cx="7886700" cy="23950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accent1">
                    <a:lumMod val="50000"/>
                  </a:schemeClr>
                </a:solidFill>
              </a:rPr>
              <a:t>Once the local- and state-level practitioners prioritize their POS issue, they need to determine which community coalitions, organizations, faith-based groups, youth leadership teams, key stakeholders, etc. need to be included in the desired intervention. </a:t>
            </a:r>
          </a:p>
        </p:txBody>
      </p:sp>
      <p:sp>
        <p:nvSpPr>
          <p:cNvPr id="9" name="Up Arrow 8"/>
          <p:cNvSpPr/>
          <p:nvPr/>
        </p:nvSpPr>
        <p:spPr>
          <a:xfrm>
            <a:off x="4953740" y="3634602"/>
            <a:ext cx="230819" cy="1448827"/>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Content Placeholder 5"/>
          <p:cNvSpPr txBox="1">
            <a:spLocks/>
          </p:cNvSpPr>
          <p:nvPr/>
        </p:nvSpPr>
        <p:spPr>
          <a:xfrm>
            <a:off x="466604" y="1769197"/>
            <a:ext cx="7886700" cy="20772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accent1">
                    <a:lumMod val="50000"/>
                  </a:schemeClr>
                </a:solidFill>
              </a:rPr>
              <a:t>With the desired planning team in place, the local- and state-level practitioners can then plan the most appropriate culturally competent and sustainable POS intervention.</a:t>
            </a:r>
          </a:p>
        </p:txBody>
      </p:sp>
      <p:sp>
        <p:nvSpPr>
          <p:cNvPr id="10" name="Up Arrow 9"/>
          <p:cNvSpPr/>
          <p:nvPr/>
        </p:nvSpPr>
        <p:spPr>
          <a:xfrm>
            <a:off x="4722920" y="3346882"/>
            <a:ext cx="297654" cy="2649133"/>
          </a:xfrm>
          <a:prstGeom prst="upArrow">
            <a:avLst/>
          </a:prstGeom>
          <a:solidFill>
            <a:srgbClr val="9E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5"/>
          <p:cNvSpPr txBox="1">
            <a:spLocks/>
          </p:cNvSpPr>
          <p:nvPr/>
        </p:nvSpPr>
        <p:spPr>
          <a:xfrm>
            <a:off x="466604" y="1808657"/>
            <a:ext cx="7886700" cy="18853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accent1">
                    <a:lumMod val="50000"/>
                  </a:schemeClr>
                </a:solidFill>
              </a:rPr>
              <a:t>Next, practitioners can put their POS plan and intervention into place. While the plan and intervention are ongoing, the implementers can actively conduct a formative evaluation of the POS plan/program. </a:t>
            </a:r>
          </a:p>
        </p:txBody>
      </p:sp>
      <p:sp>
        <p:nvSpPr>
          <p:cNvPr id="12" name="Up Arrow 11"/>
          <p:cNvSpPr/>
          <p:nvPr/>
        </p:nvSpPr>
        <p:spPr>
          <a:xfrm>
            <a:off x="3755254" y="3346882"/>
            <a:ext cx="230820" cy="2503502"/>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Content Placeholder 5"/>
          <p:cNvSpPr txBox="1">
            <a:spLocks/>
          </p:cNvSpPr>
          <p:nvPr/>
        </p:nvSpPr>
        <p:spPr>
          <a:xfrm>
            <a:off x="466604" y="1765725"/>
            <a:ext cx="7886700" cy="1952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accent1">
                    <a:lumMod val="50000"/>
                  </a:schemeClr>
                </a:solidFill>
              </a:rPr>
              <a:t>After the POS plan/program is complete, practitioners can conduct the summative evaluation to determine the effect the POS plan/program had in terms of its outcome.</a:t>
            </a:r>
            <a:endParaRPr lang="en-US" dirty="0">
              <a:solidFill>
                <a:schemeClr val="accent1">
                  <a:lumMod val="50000"/>
                </a:schemeClr>
              </a:solidFill>
            </a:endParaRPr>
          </a:p>
        </p:txBody>
      </p:sp>
      <p:sp>
        <p:nvSpPr>
          <p:cNvPr id="14" name="Up Arrow 13"/>
          <p:cNvSpPr/>
          <p:nvPr/>
        </p:nvSpPr>
        <p:spPr>
          <a:xfrm>
            <a:off x="3507061" y="3519578"/>
            <a:ext cx="248193" cy="1563852"/>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p:cNvSpPr/>
          <p:nvPr/>
        </p:nvSpPr>
        <p:spPr>
          <a:xfrm>
            <a:off x="5857334" y="6446679"/>
            <a:ext cx="4572000" cy="273473"/>
          </a:xfrm>
          <a:prstGeom prst="rect">
            <a:avLst/>
          </a:prstGeom>
        </p:spPr>
        <p:txBody>
          <a:bodyPr>
            <a:spAutoFit/>
          </a:bodyPr>
          <a:lstStyle/>
          <a:p>
            <a:pPr>
              <a:lnSpc>
                <a:spcPct val="107000"/>
              </a:lnSpc>
              <a:spcAft>
                <a:spcPts val="800"/>
              </a:spcAft>
            </a:pPr>
            <a:r>
              <a:rPr lang="en-US" sz="1100" dirty="0">
                <a:latin typeface="Calibri" panose="020F0502020204030204" pitchFamily="34" charset="0"/>
                <a:ea typeface="Calibri" panose="020F0502020204030204" pitchFamily="34" charset="0"/>
                <a:cs typeface="Times New Roman" panose="02020603050405020304" pitchFamily="18" charset="0"/>
              </a:rPr>
              <a:t>(Substance Abuse and Mental…, December 1, 2017)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894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3"/>
                                        </p:tgtEl>
                                        <p:attrNameLst>
                                          <p:attrName>ppt_x</p:attrName>
                                        </p:attrNameLst>
                                      </p:cBhvr>
                                      <p:tavLst>
                                        <p:tav tm="0">
                                          <p:val>
                                            <p:strVal val="ppt_x"/>
                                          </p:val>
                                        </p:tav>
                                        <p:tav tm="100000">
                                          <p:val>
                                            <p:strVal val="ppt_x"/>
                                          </p:val>
                                        </p:tav>
                                      </p:tavLst>
                                    </p:anim>
                                    <p:anim calcmode="lin" valueType="num">
                                      <p:cBhvr additive="base">
                                        <p:cTn id="27" dur="500"/>
                                        <p:tgtEl>
                                          <p:spTgt spid="3"/>
                                        </p:tgtEl>
                                        <p:attrNameLst>
                                          <p:attrName>ppt_y</p:attrName>
                                        </p:attrNameLst>
                                      </p:cBhvr>
                                      <p:tavLst>
                                        <p:tav tm="0">
                                          <p:val>
                                            <p:strVal val="ppt_y"/>
                                          </p:val>
                                        </p:tav>
                                        <p:tav tm="100000">
                                          <p:val>
                                            <p:strVal val="1+ppt_h/2"/>
                                          </p:val>
                                        </p:tav>
                                      </p:tavLst>
                                    </p:anim>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p:tgtEl>
                                          <p:spTgt spid="6">
                                            <p:txEl>
                                              <p:pRg st="0" end="0"/>
                                            </p:txEl>
                                          </p:spTgt>
                                        </p:tgtEl>
                                        <p:attrNameLst>
                                          <p:attrName>ppt_y</p:attrName>
                                        </p:attrNameLst>
                                      </p:cBhvr>
                                      <p:tavLst>
                                        <p:tav tm="0">
                                          <p:val>
                                            <p:strVal val="ppt_y"/>
                                          </p:val>
                                        </p:tav>
                                        <p:tav tm="100000">
                                          <p:val>
                                            <p:strVal val="1+ppt_h/2"/>
                                          </p:val>
                                        </p:tav>
                                      </p:tavLst>
                                    </p:anim>
                                    <p:set>
                                      <p:cBhvr>
                                        <p:cTn id="34"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500"/>
                                        <p:tgtEl>
                                          <p:spTgt spid="9"/>
                                        </p:tgtEl>
                                        <p:attrNameLst>
                                          <p:attrName>ppt_x</p:attrName>
                                        </p:attrNameLst>
                                      </p:cBhvr>
                                      <p:tavLst>
                                        <p:tav tm="0">
                                          <p:val>
                                            <p:strVal val="ppt_x"/>
                                          </p:val>
                                        </p:tav>
                                        <p:tav tm="100000">
                                          <p:val>
                                            <p:strVal val="ppt_x"/>
                                          </p:val>
                                        </p:tav>
                                      </p:tavLst>
                                    </p:anim>
                                    <p:anim calcmode="lin" valueType="num">
                                      <p:cBhvr additive="base">
                                        <p:cTn id="53" dur="500"/>
                                        <p:tgtEl>
                                          <p:spTgt spid="9"/>
                                        </p:tgtEl>
                                        <p:attrNameLst>
                                          <p:attrName>ppt_y</p:attrName>
                                        </p:attrNameLst>
                                      </p:cBhvr>
                                      <p:tavLst>
                                        <p:tav tm="0">
                                          <p:val>
                                            <p:strVal val="ppt_y"/>
                                          </p:val>
                                        </p:tav>
                                        <p:tav tm="100000">
                                          <p:val>
                                            <p:strVal val="1+ppt_h/2"/>
                                          </p:val>
                                        </p:tav>
                                      </p:tavLst>
                                    </p:anim>
                                    <p:set>
                                      <p:cBhvr>
                                        <p:cTn id="54" dur="1" fill="hold">
                                          <p:stCondLst>
                                            <p:cond delay="499"/>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11"/>
                                        </p:tgtEl>
                                        <p:attrNameLst>
                                          <p:attrName>ppt_x</p:attrName>
                                        </p:attrNameLst>
                                      </p:cBhvr>
                                      <p:tavLst>
                                        <p:tav tm="0">
                                          <p:val>
                                            <p:strVal val="ppt_x"/>
                                          </p:val>
                                        </p:tav>
                                        <p:tav tm="100000">
                                          <p:val>
                                            <p:strVal val="ppt_x"/>
                                          </p:val>
                                        </p:tav>
                                      </p:tavLst>
                                    </p:anim>
                                    <p:anim calcmode="lin" valueType="num">
                                      <p:cBhvr additive="base">
                                        <p:cTn id="59" dur="500"/>
                                        <p:tgtEl>
                                          <p:spTgt spid="11"/>
                                        </p:tgtEl>
                                        <p:attrNameLst>
                                          <p:attrName>ppt_y</p:attrName>
                                        </p:attrNameLst>
                                      </p:cBhvr>
                                      <p:tavLst>
                                        <p:tav tm="0">
                                          <p:val>
                                            <p:strVal val="ppt_y"/>
                                          </p:val>
                                        </p:tav>
                                        <p:tav tm="100000">
                                          <p:val>
                                            <p:strVal val="1+ppt_h/2"/>
                                          </p:val>
                                        </p:tav>
                                      </p:tavLst>
                                    </p:anim>
                                    <p:set>
                                      <p:cBhvr>
                                        <p:cTn id="60" dur="1" fill="hold">
                                          <p:stCondLst>
                                            <p:cond delay="499"/>
                                          </p:stCondLst>
                                        </p:cTn>
                                        <p:tgtEl>
                                          <p:spTgt spid="1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1000"/>
                                        <p:tgtEl>
                                          <p:spTgt spid="10"/>
                                        </p:tgtEl>
                                      </p:cBhvr>
                                    </p:animEffect>
                                    <p:anim calcmode="lin" valueType="num">
                                      <p:cBhvr>
                                        <p:cTn id="73" dur="1000" fill="hold"/>
                                        <p:tgtEl>
                                          <p:spTgt spid="10"/>
                                        </p:tgtEl>
                                        <p:attrNameLst>
                                          <p:attrName>ppt_x</p:attrName>
                                        </p:attrNameLst>
                                      </p:cBhvr>
                                      <p:tavLst>
                                        <p:tav tm="0">
                                          <p:val>
                                            <p:strVal val="#ppt_x"/>
                                          </p:val>
                                        </p:tav>
                                        <p:tav tm="100000">
                                          <p:val>
                                            <p:strVal val="#ppt_x"/>
                                          </p:val>
                                        </p:tav>
                                      </p:tavLst>
                                    </p:anim>
                                    <p:anim calcmode="lin" valueType="num">
                                      <p:cBhvr>
                                        <p:cTn id="7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1" nodeType="clickEffect">
                                  <p:stCondLst>
                                    <p:cond delay="0"/>
                                  </p:stCondLst>
                                  <p:childTnLst>
                                    <p:anim calcmode="lin" valueType="num">
                                      <p:cBhvr additive="base">
                                        <p:cTn id="78" dur="500"/>
                                        <p:tgtEl>
                                          <p:spTgt spid="10"/>
                                        </p:tgtEl>
                                        <p:attrNameLst>
                                          <p:attrName>ppt_x</p:attrName>
                                        </p:attrNameLst>
                                      </p:cBhvr>
                                      <p:tavLst>
                                        <p:tav tm="0">
                                          <p:val>
                                            <p:strVal val="ppt_x"/>
                                          </p:val>
                                        </p:tav>
                                        <p:tav tm="100000">
                                          <p:val>
                                            <p:strVal val="ppt_x"/>
                                          </p:val>
                                        </p:tav>
                                      </p:tavLst>
                                    </p:anim>
                                    <p:anim calcmode="lin" valueType="num">
                                      <p:cBhvr additive="base">
                                        <p:cTn id="79" dur="500"/>
                                        <p:tgtEl>
                                          <p:spTgt spid="10"/>
                                        </p:tgtEl>
                                        <p:attrNameLst>
                                          <p:attrName>ppt_y</p:attrName>
                                        </p:attrNameLst>
                                      </p:cBhvr>
                                      <p:tavLst>
                                        <p:tav tm="0">
                                          <p:val>
                                            <p:strVal val="ppt_y"/>
                                          </p:val>
                                        </p:tav>
                                        <p:tav tm="100000">
                                          <p:val>
                                            <p:strVal val="1+ppt_h/2"/>
                                          </p:val>
                                        </p:tav>
                                      </p:tavLst>
                                    </p:anim>
                                    <p:set>
                                      <p:cBhvr>
                                        <p:cTn id="80" dur="1" fill="hold">
                                          <p:stCondLst>
                                            <p:cond delay="499"/>
                                          </p:stCondLst>
                                        </p:cTn>
                                        <p:tgtEl>
                                          <p:spTgt spid="1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13"/>
                                        </p:tgtEl>
                                        <p:attrNameLst>
                                          <p:attrName>ppt_x</p:attrName>
                                        </p:attrNameLst>
                                      </p:cBhvr>
                                      <p:tavLst>
                                        <p:tav tm="0">
                                          <p:val>
                                            <p:strVal val="ppt_x"/>
                                          </p:val>
                                        </p:tav>
                                        <p:tav tm="100000">
                                          <p:val>
                                            <p:strVal val="ppt_x"/>
                                          </p:val>
                                        </p:tav>
                                      </p:tavLst>
                                    </p:anim>
                                    <p:anim calcmode="lin" valueType="num">
                                      <p:cBhvr additive="base">
                                        <p:cTn id="85" dur="500"/>
                                        <p:tgtEl>
                                          <p:spTgt spid="13"/>
                                        </p:tgtEl>
                                        <p:attrNameLst>
                                          <p:attrName>ppt_y</p:attrName>
                                        </p:attrNameLst>
                                      </p:cBhvr>
                                      <p:tavLst>
                                        <p:tav tm="0">
                                          <p:val>
                                            <p:strVal val="ppt_y"/>
                                          </p:val>
                                        </p:tav>
                                        <p:tav tm="100000">
                                          <p:val>
                                            <p:strVal val="1+ppt_h/2"/>
                                          </p:val>
                                        </p:tav>
                                      </p:tavLst>
                                    </p:anim>
                                    <p:set>
                                      <p:cBhvr>
                                        <p:cTn id="86" dur="1" fill="hold">
                                          <p:stCondLst>
                                            <p:cond delay="499"/>
                                          </p:stCondLst>
                                        </p:cTn>
                                        <p:tgtEl>
                                          <p:spTgt spid="1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1000"/>
                                        <p:tgtEl>
                                          <p:spTgt spid="15"/>
                                        </p:tgtEl>
                                      </p:cBhvr>
                                    </p:animEffect>
                                    <p:anim calcmode="lin" valueType="num">
                                      <p:cBhvr>
                                        <p:cTn id="92" dur="1000" fill="hold"/>
                                        <p:tgtEl>
                                          <p:spTgt spid="15"/>
                                        </p:tgtEl>
                                        <p:attrNameLst>
                                          <p:attrName>ppt_x</p:attrName>
                                        </p:attrNameLst>
                                      </p:cBhvr>
                                      <p:tavLst>
                                        <p:tav tm="0">
                                          <p:val>
                                            <p:strVal val="#ppt_x"/>
                                          </p:val>
                                        </p:tav>
                                        <p:tav tm="100000">
                                          <p:val>
                                            <p:strVal val="#ppt_x"/>
                                          </p:val>
                                        </p:tav>
                                      </p:tavLst>
                                    </p:anim>
                                    <p:anim calcmode="lin" valueType="num">
                                      <p:cBhvr>
                                        <p:cTn id="9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1000"/>
                                        <p:tgtEl>
                                          <p:spTgt spid="12"/>
                                        </p:tgtEl>
                                      </p:cBhvr>
                                    </p:animEffect>
                                    <p:anim calcmode="lin" valueType="num">
                                      <p:cBhvr>
                                        <p:cTn id="99" dur="1000" fill="hold"/>
                                        <p:tgtEl>
                                          <p:spTgt spid="12"/>
                                        </p:tgtEl>
                                        <p:attrNameLst>
                                          <p:attrName>ppt_x</p:attrName>
                                        </p:attrNameLst>
                                      </p:cBhvr>
                                      <p:tavLst>
                                        <p:tav tm="0">
                                          <p:val>
                                            <p:strVal val="#ppt_x"/>
                                          </p:val>
                                        </p:tav>
                                        <p:tav tm="100000">
                                          <p:val>
                                            <p:strVal val="#ppt_x"/>
                                          </p:val>
                                        </p:tav>
                                      </p:tavLst>
                                    </p:anim>
                                    <p:anim calcmode="lin" valueType="num">
                                      <p:cBhvr>
                                        <p:cTn id="10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xit" presetSubtype="4" fill="hold" grpId="1" nodeType="clickEffect">
                                  <p:stCondLst>
                                    <p:cond delay="0"/>
                                  </p:stCondLst>
                                  <p:childTnLst>
                                    <p:anim calcmode="lin" valueType="num">
                                      <p:cBhvr additive="base">
                                        <p:cTn id="104" dur="500"/>
                                        <p:tgtEl>
                                          <p:spTgt spid="12"/>
                                        </p:tgtEl>
                                        <p:attrNameLst>
                                          <p:attrName>ppt_x</p:attrName>
                                        </p:attrNameLst>
                                      </p:cBhvr>
                                      <p:tavLst>
                                        <p:tav tm="0">
                                          <p:val>
                                            <p:strVal val="ppt_x"/>
                                          </p:val>
                                        </p:tav>
                                        <p:tav tm="100000">
                                          <p:val>
                                            <p:strVal val="ppt_x"/>
                                          </p:val>
                                        </p:tav>
                                      </p:tavLst>
                                    </p:anim>
                                    <p:anim calcmode="lin" valueType="num">
                                      <p:cBhvr additive="base">
                                        <p:cTn id="105" dur="500"/>
                                        <p:tgtEl>
                                          <p:spTgt spid="12"/>
                                        </p:tgtEl>
                                        <p:attrNameLst>
                                          <p:attrName>ppt_y</p:attrName>
                                        </p:attrNameLst>
                                      </p:cBhvr>
                                      <p:tavLst>
                                        <p:tav tm="0">
                                          <p:val>
                                            <p:strVal val="ppt_y"/>
                                          </p:val>
                                        </p:tav>
                                        <p:tav tm="100000">
                                          <p:val>
                                            <p:strVal val="1+ppt_h/2"/>
                                          </p:val>
                                        </p:tav>
                                      </p:tavLst>
                                    </p:anim>
                                    <p:set>
                                      <p:cBhvr>
                                        <p:cTn id="106" dur="1" fill="hold">
                                          <p:stCondLst>
                                            <p:cond delay="499"/>
                                          </p:stCondLst>
                                        </p:cTn>
                                        <p:tgtEl>
                                          <p:spTgt spid="1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grpId="1" nodeType="clickEffect">
                                  <p:stCondLst>
                                    <p:cond delay="0"/>
                                  </p:stCondLst>
                                  <p:childTnLst>
                                    <p:anim calcmode="lin" valueType="num">
                                      <p:cBhvr additive="base">
                                        <p:cTn id="110" dur="500"/>
                                        <p:tgtEl>
                                          <p:spTgt spid="15"/>
                                        </p:tgtEl>
                                        <p:attrNameLst>
                                          <p:attrName>ppt_x</p:attrName>
                                        </p:attrNameLst>
                                      </p:cBhvr>
                                      <p:tavLst>
                                        <p:tav tm="0">
                                          <p:val>
                                            <p:strVal val="ppt_x"/>
                                          </p:val>
                                        </p:tav>
                                        <p:tav tm="100000">
                                          <p:val>
                                            <p:strVal val="ppt_x"/>
                                          </p:val>
                                        </p:tav>
                                      </p:tavLst>
                                    </p:anim>
                                    <p:anim calcmode="lin" valueType="num">
                                      <p:cBhvr additive="base">
                                        <p:cTn id="111" dur="500"/>
                                        <p:tgtEl>
                                          <p:spTgt spid="15"/>
                                        </p:tgtEl>
                                        <p:attrNameLst>
                                          <p:attrName>ppt_y</p:attrName>
                                        </p:attrNameLst>
                                      </p:cBhvr>
                                      <p:tavLst>
                                        <p:tav tm="0">
                                          <p:val>
                                            <p:strVal val="ppt_y"/>
                                          </p:val>
                                        </p:tav>
                                        <p:tav tm="100000">
                                          <p:val>
                                            <p:strVal val="1+ppt_h/2"/>
                                          </p:val>
                                        </p:tav>
                                      </p:tavLst>
                                    </p:anim>
                                    <p:set>
                                      <p:cBhvr>
                                        <p:cTn id="112" dur="1" fill="hold">
                                          <p:stCondLst>
                                            <p:cond delay="499"/>
                                          </p:stCondLst>
                                        </p:cTn>
                                        <p:tgtEl>
                                          <p:spTgt spid="1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1000"/>
                                        <p:tgtEl>
                                          <p:spTgt spid="17"/>
                                        </p:tgtEl>
                                      </p:cBhvr>
                                    </p:animEffect>
                                    <p:anim calcmode="lin" valueType="num">
                                      <p:cBhvr>
                                        <p:cTn id="118" dur="1000" fill="hold"/>
                                        <p:tgtEl>
                                          <p:spTgt spid="17"/>
                                        </p:tgtEl>
                                        <p:attrNameLst>
                                          <p:attrName>ppt_x</p:attrName>
                                        </p:attrNameLst>
                                      </p:cBhvr>
                                      <p:tavLst>
                                        <p:tav tm="0">
                                          <p:val>
                                            <p:strVal val="#ppt_x"/>
                                          </p:val>
                                        </p:tav>
                                        <p:tav tm="100000">
                                          <p:val>
                                            <p:strVal val="#ppt_x"/>
                                          </p:val>
                                        </p:tav>
                                      </p:tavLst>
                                    </p:anim>
                                    <p:anim calcmode="lin" valueType="num">
                                      <p:cBhvr>
                                        <p:cTn id="1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fade">
                                      <p:cBhvr>
                                        <p:cTn id="124" dur="1000"/>
                                        <p:tgtEl>
                                          <p:spTgt spid="14"/>
                                        </p:tgtEl>
                                      </p:cBhvr>
                                    </p:animEffect>
                                    <p:anim calcmode="lin" valueType="num">
                                      <p:cBhvr>
                                        <p:cTn id="125" dur="1000" fill="hold"/>
                                        <p:tgtEl>
                                          <p:spTgt spid="14"/>
                                        </p:tgtEl>
                                        <p:attrNameLst>
                                          <p:attrName>ppt_x</p:attrName>
                                        </p:attrNameLst>
                                      </p:cBhvr>
                                      <p:tavLst>
                                        <p:tav tm="0">
                                          <p:val>
                                            <p:strVal val="#ppt_x"/>
                                          </p:val>
                                        </p:tav>
                                        <p:tav tm="100000">
                                          <p:val>
                                            <p:strVal val="#ppt_x"/>
                                          </p:val>
                                        </p:tav>
                                      </p:tavLst>
                                    </p:anim>
                                    <p:anim calcmode="lin" valueType="num">
                                      <p:cBhvr>
                                        <p:cTn id="1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xit" presetSubtype="4" fill="hold" grpId="1" nodeType="clickEffect">
                                  <p:stCondLst>
                                    <p:cond delay="0"/>
                                  </p:stCondLst>
                                  <p:childTnLst>
                                    <p:anim calcmode="lin" valueType="num">
                                      <p:cBhvr additive="base">
                                        <p:cTn id="130" dur="500"/>
                                        <p:tgtEl>
                                          <p:spTgt spid="14"/>
                                        </p:tgtEl>
                                        <p:attrNameLst>
                                          <p:attrName>ppt_x</p:attrName>
                                        </p:attrNameLst>
                                      </p:cBhvr>
                                      <p:tavLst>
                                        <p:tav tm="0">
                                          <p:val>
                                            <p:strVal val="ppt_x"/>
                                          </p:val>
                                        </p:tav>
                                        <p:tav tm="100000">
                                          <p:val>
                                            <p:strVal val="ppt_x"/>
                                          </p:val>
                                        </p:tav>
                                      </p:tavLst>
                                    </p:anim>
                                    <p:anim calcmode="lin" valueType="num">
                                      <p:cBhvr additive="base">
                                        <p:cTn id="131" dur="500"/>
                                        <p:tgtEl>
                                          <p:spTgt spid="14"/>
                                        </p:tgtEl>
                                        <p:attrNameLst>
                                          <p:attrName>ppt_y</p:attrName>
                                        </p:attrNameLst>
                                      </p:cBhvr>
                                      <p:tavLst>
                                        <p:tav tm="0">
                                          <p:val>
                                            <p:strVal val="ppt_y"/>
                                          </p:val>
                                        </p:tav>
                                        <p:tav tm="100000">
                                          <p:val>
                                            <p:strVal val="1+ppt_h/2"/>
                                          </p:val>
                                        </p:tav>
                                      </p:tavLst>
                                    </p:anim>
                                    <p:set>
                                      <p:cBhvr>
                                        <p:cTn id="132" dur="1" fill="hold">
                                          <p:stCondLst>
                                            <p:cond delay="499"/>
                                          </p:stCondLst>
                                        </p:cTn>
                                        <p:tgtEl>
                                          <p:spTgt spid="14"/>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2" presetClass="exit" presetSubtype="4" fill="hold" grpId="1" nodeType="clickEffect">
                                  <p:stCondLst>
                                    <p:cond delay="0"/>
                                  </p:stCondLst>
                                  <p:childTnLst>
                                    <p:anim calcmode="lin" valueType="num">
                                      <p:cBhvr additive="base">
                                        <p:cTn id="136" dur="500"/>
                                        <p:tgtEl>
                                          <p:spTgt spid="17"/>
                                        </p:tgtEl>
                                        <p:attrNameLst>
                                          <p:attrName>ppt_x</p:attrName>
                                        </p:attrNameLst>
                                      </p:cBhvr>
                                      <p:tavLst>
                                        <p:tav tm="0">
                                          <p:val>
                                            <p:strVal val="ppt_x"/>
                                          </p:val>
                                        </p:tav>
                                        <p:tav tm="100000">
                                          <p:val>
                                            <p:strVal val="ppt_x"/>
                                          </p:val>
                                        </p:tav>
                                      </p:tavLst>
                                    </p:anim>
                                    <p:anim calcmode="lin" valueType="num">
                                      <p:cBhvr additive="base">
                                        <p:cTn id="137" dur="500"/>
                                        <p:tgtEl>
                                          <p:spTgt spid="17"/>
                                        </p:tgtEl>
                                        <p:attrNameLst>
                                          <p:attrName>ppt_y</p:attrName>
                                        </p:attrNameLst>
                                      </p:cBhvr>
                                      <p:tavLst>
                                        <p:tav tm="0">
                                          <p:val>
                                            <p:strVal val="ppt_y"/>
                                          </p:val>
                                        </p:tav>
                                        <p:tav tm="100000">
                                          <p:val>
                                            <p:strVal val="1+ppt_h/2"/>
                                          </p:val>
                                        </p:tav>
                                      </p:tavLst>
                                    </p:anim>
                                    <p:set>
                                      <p:cBhvr>
                                        <p:cTn id="13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P spid="3" grpId="0" animBg="1"/>
      <p:bldP spid="3" grpId="1" animBg="1"/>
      <p:bldP spid="11" grpId="0"/>
      <p:bldP spid="11" grpId="1"/>
      <p:bldP spid="9" grpId="0" animBg="1"/>
      <p:bldP spid="9" grpId="1" animBg="1"/>
      <p:bldP spid="13" grpId="0"/>
      <p:bldP spid="13" grpId="1"/>
      <p:bldP spid="10" grpId="0" animBg="1"/>
      <p:bldP spid="10" grpId="1" animBg="1"/>
      <p:bldP spid="15" grpId="0"/>
      <p:bldP spid="15" grpId="1"/>
      <p:bldP spid="12" grpId="0" animBg="1"/>
      <p:bldP spid="12" grpId="1" animBg="1"/>
      <p:bldP spid="17" grpId="0"/>
      <p:bldP spid="17" grpId="1"/>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139852" y="4489610"/>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39852" y="2589249"/>
            <a:ext cx="1971037" cy="1815882"/>
          </a:xfrm>
          <a:prstGeom prst="rect">
            <a:avLst/>
          </a:prstGeom>
        </p:spPr>
        <p:txBody>
          <a:bodyPr wrap="square">
            <a:spAutoFit/>
          </a:bodyPr>
          <a:lstStyle/>
          <a:p>
            <a:pPr algn="ctr"/>
            <a:r>
              <a:rPr lang="en-US" sz="2800" b="1" dirty="0" smtClean="0">
                <a:solidFill>
                  <a:srgbClr val="0070C0"/>
                </a:solidFill>
              </a:rPr>
              <a:t>What Progress Have We Made?</a:t>
            </a: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4905" y="0"/>
            <a:ext cx="5086822" cy="6994381"/>
          </a:xfrm>
          <a:prstGeom prst="rect">
            <a:avLst/>
          </a:prstGeom>
          <a:solidFill>
            <a:schemeClr val="accent5"/>
          </a:solidFill>
          <a:ln>
            <a:solidFill>
              <a:schemeClr val="accent1">
                <a:lumMod val="75000"/>
              </a:schemeClr>
            </a:solidFill>
          </a:ln>
        </p:spPr>
      </p:pic>
    </p:spTree>
    <p:extLst>
      <p:ext uri="{BB962C8B-B14F-4D97-AF65-F5344CB8AC3E}">
        <p14:creationId xmlns:p14="http://schemas.microsoft.com/office/powerpoint/2010/main" val="2487546181"/>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182" y="0"/>
            <a:ext cx="4987636" cy="6858000"/>
          </a:xfrm>
          <a:prstGeom prst="rect">
            <a:avLst/>
          </a:prstGeom>
        </p:spPr>
      </p:pic>
      <p:sp>
        <p:nvSpPr>
          <p:cNvPr id="10" name="Rectangle 9"/>
          <p:cNvSpPr/>
          <p:nvPr/>
        </p:nvSpPr>
        <p:spPr>
          <a:xfrm>
            <a:off x="2194560" y="694944"/>
            <a:ext cx="4718304" cy="141732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047446" y="2112264"/>
            <a:ext cx="2036618" cy="97840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62886" y="3090672"/>
            <a:ext cx="2249978" cy="69494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94560" y="3790188"/>
            <a:ext cx="2779776" cy="218998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837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50120" y="4064263"/>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182" y="0"/>
            <a:ext cx="4987636" cy="6858000"/>
          </a:xfrm>
          <a:prstGeom prst="rect">
            <a:avLst/>
          </a:prstGeom>
        </p:spPr>
      </p:pic>
      <p:sp>
        <p:nvSpPr>
          <p:cNvPr id="4" name="Rectangle 3"/>
          <p:cNvSpPr/>
          <p:nvPr/>
        </p:nvSpPr>
        <p:spPr>
          <a:xfrm>
            <a:off x="250120" y="2248381"/>
            <a:ext cx="1683555" cy="1815882"/>
          </a:xfrm>
          <a:prstGeom prst="rect">
            <a:avLst/>
          </a:prstGeom>
        </p:spPr>
        <p:txBody>
          <a:bodyPr wrap="square">
            <a:spAutoFit/>
          </a:bodyPr>
          <a:lstStyle/>
          <a:p>
            <a:pPr algn="ctr"/>
            <a:r>
              <a:rPr lang="en-US" sz="2800" b="1" dirty="0" smtClean="0">
                <a:solidFill>
                  <a:srgbClr val="0070C0"/>
                </a:solidFill>
              </a:rPr>
              <a:t>What data do we look at?</a:t>
            </a:r>
            <a:endParaRPr lang="en-US" sz="2800" dirty="0"/>
          </a:p>
        </p:txBody>
      </p:sp>
    </p:spTree>
    <p:extLst>
      <p:ext uri="{BB962C8B-B14F-4D97-AF65-F5344CB8AC3E}">
        <p14:creationId xmlns:p14="http://schemas.microsoft.com/office/powerpoint/2010/main" val="186717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8182" y="0"/>
            <a:ext cx="4987636" cy="6858000"/>
          </a:xfrm>
          <a:prstGeom prst="rect">
            <a:avLst/>
          </a:prstGeom>
        </p:spPr>
      </p:pic>
    </p:spTree>
    <p:extLst>
      <p:ext uri="{BB962C8B-B14F-4D97-AF65-F5344CB8AC3E}">
        <p14:creationId xmlns:p14="http://schemas.microsoft.com/office/powerpoint/2010/main" val="17346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04" y="938153"/>
            <a:ext cx="7676731" cy="650950"/>
          </a:xfrm>
        </p:spPr>
        <p:txBody>
          <a:bodyPr>
            <a:noAutofit/>
          </a:bodyPr>
          <a:lstStyle/>
          <a:p>
            <a:r>
              <a:rPr lang="en-US" sz="3000" b="1" dirty="0" smtClean="0">
                <a:solidFill>
                  <a:srgbClr val="0070C0"/>
                </a:solidFill>
              </a:rPr>
              <a:t>What POS Data Will Your County Collect?</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1042114" y="1771288"/>
            <a:ext cx="6525709" cy="392333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8" y="1646412"/>
            <a:ext cx="9144000" cy="411578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68" y="1500693"/>
            <a:ext cx="9144000" cy="468605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268" y="1745031"/>
            <a:ext cx="10500130" cy="440518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369" y="1500550"/>
            <a:ext cx="7210082" cy="565263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971" y="1440898"/>
            <a:ext cx="6994878" cy="577193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3030" y="1440898"/>
            <a:ext cx="6282760" cy="554361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89" y="1527852"/>
            <a:ext cx="6441886" cy="5369703"/>
          </a:xfrm>
          <a:prstGeom prst="rect">
            <a:avLst/>
          </a:prstGeom>
        </p:spPr>
      </p:pic>
    </p:spTree>
    <p:extLst>
      <p:ext uri="{BB962C8B-B14F-4D97-AF65-F5344CB8AC3E}">
        <p14:creationId xmlns:p14="http://schemas.microsoft.com/office/powerpoint/2010/main" val="1572697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anim calcmode="lin" valueType="num">
                                      <p:cBhvr>
                                        <p:cTn id="85" dur="1000" fill="hold"/>
                                        <p:tgtEl>
                                          <p:spTgt spid="15"/>
                                        </p:tgtEl>
                                        <p:attrNameLst>
                                          <p:attrName>ppt_x</p:attrName>
                                        </p:attrNameLst>
                                      </p:cBhvr>
                                      <p:tavLst>
                                        <p:tav tm="0">
                                          <p:val>
                                            <p:strVal val="#ppt_x"/>
                                          </p:val>
                                        </p:tav>
                                        <p:tav tm="100000">
                                          <p:val>
                                            <p:strVal val="#ppt_x"/>
                                          </p:val>
                                        </p:tav>
                                      </p:tavLst>
                                    </p:anim>
                                    <p:anim calcmode="lin" valueType="num">
                                      <p:cBhvr>
                                        <p:cTn id="8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1" y="853092"/>
            <a:ext cx="7676731" cy="650950"/>
          </a:xfrm>
        </p:spPr>
        <p:txBody>
          <a:bodyPr>
            <a:noAutofit/>
          </a:bodyPr>
          <a:lstStyle/>
          <a:p>
            <a:pPr algn="ctr"/>
            <a:r>
              <a:rPr lang="en-US" sz="3000" b="1" dirty="0" smtClean="0">
                <a:solidFill>
                  <a:srgbClr val="0070C0"/>
                </a:solidFill>
              </a:rPr>
              <a:t>Alcohol Retailer Density</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961814" y="1504042"/>
            <a:ext cx="6693627" cy="5110418"/>
          </a:xfrm>
          <a:prstGeom prst="rect">
            <a:avLst/>
          </a:prstGeom>
        </p:spPr>
      </p:pic>
      <p:sp>
        <p:nvSpPr>
          <p:cNvPr id="9" name="Rectangle 8"/>
          <p:cNvSpPr/>
          <p:nvPr/>
        </p:nvSpPr>
        <p:spPr>
          <a:xfrm>
            <a:off x="961814" y="2551814"/>
            <a:ext cx="6693627" cy="1403498"/>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517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05" y="1113109"/>
            <a:ext cx="7143750" cy="351877"/>
          </a:xfrm>
        </p:spPr>
        <p:txBody>
          <a:bodyPr>
            <a:noAutofit/>
          </a:bodyPr>
          <a:lstStyle/>
          <a:p>
            <a:r>
              <a:rPr lang="en-US" sz="3000" b="1" dirty="0" smtClean="0">
                <a:solidFill>
                  <a:srgbClr val="0070C0"/>
                </a:solidFill>
              </a:rPr>
              <a:t>Objectives</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6605" y="1610459"/>
            <a:ext cx="8192763" cy="41549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600" dirty="0" smtClean="0">
                <a:solidFill>
                  <a:srgbClr val="0070C0"/>
                </a:solidFill>
              </a:rPr>
              <a:t>Elaborate on the importance of addressing tobacco &amp; alcohol misuse and abuse</a:t>
            </a:r>
          </a:p>
          <a:p>
            <a:pPr marL="285750" indent="-285750">
              <a:spcAft>
                <a:spcPts val="600"/>
              </a:spcAft>
              <a:buFont typeface="Arial" panose="020B0604020202020204" pitchFamily="34" charset="0"/>
              <a:buChar char="•"/>
            </a:pPr>
            <a:r>
              <a:rPr lang="en-US" sz="2600" dirty="0" smtClean="0">
                <a:solidFill>
                  <a:srgbClr val="0070C0"/>
                </a:solidFill>
              </a:rPr>
              <a:t>Provide </a:t>
            </a:r>
            <a:r>
              <a:rPr lang="en-US" sz="2600" dirty="0">
                <a:solidFill>
                  <a:srgbClr val="0070C0"/>
                </a:solidFill>
              </a:rPr>
              <a:t>a</a:t>
            </a:r>
            <a:r>
              <a:rPr lang="en-US" sz="2600" dirty="0" smtClean="0">
                <a:solidFill>
                  <a:srgbClr val="0070C0"/>
                </a:solidFill>
              </a:rPr>
              <a:t> </a:t>
            </a:r>
            <a:r>
              <a:rPr lang="en-US" sz="2600" dirty="0">
                <a:solidFill>
                  <a:srgbClr val="0070C0"/>
                </a:solidFill>
              </a:rPr>
              <a:t>b</a:t>
            </a:r>
            <a:r>
              <a:rPr lang="en-US" sz="2600" dirty="0" smtClean="0">
                <a:solidFill>
                  <a:srgbClr val="0070C0"/>
                </a:solidFill>
              </a:rPr>
              <a:t>rief overview of the Point-of-Sale (POS) landscape </a:t>
            </a:r>
          </a:p>
          <a:p>
            <a:pPr marL="285750" indent="-285750">
              <a:spcAft>
                <a:spcPts val="600"/>
              </a:spcAft>
              <a:buFont typeface="Arial" panose="020B0604020202020204" pitchFamily="34" charset="0"/>
              <a:buChar char="•"/>
            </a:pPr>
            <a:r>
              <a:rPr lang="en-US" sz="2600" dirty="0" smtClean="0">
                <a:solidFill>
                  <a:srgbClr val="0070C0"/>
                </a:solidFill>
              </a:rPr>
              <a:t>Discuss collected POS data</a:t>
            </a:r>
          </a:p>
          <a:p>
            <a:pPr marL="285750" indent="-285750">
              <a:spcAft>
                <a:spcPts val="600"/>
              </a:spcAft>
              <a:buFont typeface="Arial" panose="020B0604020202020204" pitchFamily="34" charset="0"/>
              <a:buChar char="•"/>
            </a:pPr>
            <a:r>
              <a:rPr lang="en-US" sz="2600" dirty="0" smtClean="0">
                <a:solidFill>
                  <a:srgbClr val="0070C0"/>
                </a:solidFill>
              </a:rPr>
              <a:t>Pull &amp; Analyze POS reports</a:t>
            </a:r>
          </a:p>
          <a:p>
            <a:pPr marL="285750" indent="-285750">
              <a:spcAft>
                <a:spcPts val="600"/>
              </a:spcAft>
              <a:buFont typeface="Arial" panose="020B0604020202020204" pitchFamily="34" charset="0"/>
              <a:buChar char="•"/>
            </a:pPr>
            <a:r>
              <a:rPr lang="en-US" sz="2600" dirty="0" smtClean="0">
                <a:solidFill>
                  <a:srgbClr val="0070C0"/>
                </a:solidFill>
              </a:rPr>
              <a:t>Examine POS </a:t>
            </a:r>
            <a:r>
              <a:rPr lang="en-US" sz="2600" dirty="0">
                <a:solidFill>
                  <a:srgbClr val="0070C0"/>
                </a:solidFill>
              </a:rPr>
              <a:t>issues and policy goals</a:t>
            </a:r>
          </a:p>
          <a:p>
            <a:pPr marL="285750" indent="-285750">
              <a:spcAft>
                <a:spcPts val="600"/>
              </a:spcAft>
              <a:buFont typeface="Arial" panose="020B0604020202020204" pitchFamily="34" charset="0"/>
              <a:buChar char="•"/>
            </a:pPr>
            <a:endParaRPr lang="en-US" sz="2600" dirty="0" smtClean="0">
              <a:solidFill>
                <a:srgbClr val="0070C0"/>
              </a:solidFill>
            </a:endParaRPr>
          </a:p>
          <a:p>
            <a:endParaRPr lang="en-US" sz="2600" dirty="0">
              <a:solidFill>
                <a:srgbClr val="0070C0"/>
              </a:solidFill>
            </a:endParaRPr>
          </a:p>
        </p:txBody>
      </p:sp>
      <p:pic>
        <p:nvPicPr>
          <p:cNvPr id="3" name="Picture 2"/>
          <p:cNvPicPr>
            <a:picLocks noChangeAspect="1"/>
          </p:cNvPicPr>
          <p:nvPr/>
        </p:nvPicPr>
        <p:blipFill>
          <a:blip r:embed="rId4"/>
          <a:stretch>
            <a:fillRect/>
          </a:stretch>
        </p:blipFill>
        <p:spPr>
          <a:xfrm rot="21405829">
            <a:off x="2268206" y="5090338"/>
            <a:ext cx="2294780" cy="1532913"/>
          </a:xfrm>
          <a:prstGeom prst="rect">
            <a:avLst/>
          </a:prstGeom>
          <a:solidFill>
            <a:schemeClr val="accent5"/>
          </a:solidFill>
          <a:ln w="15875">
            <a:solidFill>
              <a:schemeClr val="accent1">
                <a:lumMod val="75000"/>
              </a:schemeClr>
            </a:solidFill>
          </a:ln>
        </p:spPr>
      </p:pic>
      <p:pic>
        <p:nvPicPr>
          <p:cNvPr id="3076" name="Picture 4" descr="grayscale photography of smoking m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77699">
            <a:off x="4598778" y="5245745"/>
            <a:ext cx="1714041" cy="128553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909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1" y="853092"/>
            <a:ext cx="7676731" cy="650950"/>
          </a:xfrm>
        </p:spPr>
        <p:txBody>
          <a:bodyPr>
            <a:noAutofit/>
          </a:bodyPr>
          <a:lstStyle/>
          <a:p>
            <a:pPr algn="ctr"/>
            <a:r>
              <a:rPr lang="en-US" sz="3000" b="1" dirty="0" smtClean="0">
                <a:solidFill>
                  <a:srgbClr val="0070C0"/>
                </a:solidFill>
              </a:rPr>
              <a:t>Tobacco Retailer Density</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1329070" y="1426576"/>
            <a:ext cx="6262004" cy="5081424"/>
          </a:xfrm>
          <a:prstGeom prst="rect">
            <a:avLst/>
          </a:prstGeom>
        </p:spPr>
      </p:pic>
      <p:sp>
        <p:nvSpPr>
          <p:cNvPr id="9" name="Rectangle 8"/>
          <p:cNvSpPr/>
          <p:nvPr/>
        </p:nvSpPr>
        <p:spPr>
          <a:xfrm>
            <a:off x="1329070" y="2477386"/>
            <a:ext cx="6262004" cy="141413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891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04" y="938153"/>
            <a:ext cx="7676731" cy="650950"/>
          </a:xfrm>
        </p:spPr>
        <p:txBody>
          <a:bodyPr>
            <a:noAutofit/>
          </a:bodyPr>
          <a:lstStyle/>
          <a:p>
            <a:r>
              <a:rPr lang="en-US" sz="3000" b="1" dirty="0" smtClean="0">
                <a:solidFill>
                  <a:srgbClr val="0070C0"/>
                </a:solidFill>
              </a:rPr>
              <a:t>Cleaning Demonstration – Alcohol POS Data</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graphicFrame>
        <p:nvGraphicFramePr>
          <p:cNvPr id="6" name="Object 5">
            <a:hlinkClick r:id="rId5" action="ppaction://hlinkfile"/>
          </p:cNvPr>
          <p:cNvGraphicFramePr>
            <a:graphicFrameLocks noChangeAspect="1"/>
          </p:cNvGraphicFramePr>
          <p:nvPr>
            <p:extLst>
              <p:ext uri="{D42A27DB-BD31-4B8C-83A1-F6EECF244321}">
                <p14:modId xmlns:p14="http://schemas.microsoft.com/office/powerpoint/2010/main" val="143778115"/>
              </p:ext>
            </p:extLst>
          </p:nvPr>
        </p:nvGraphicFramePr>
        <p:xfrm>
          <a:off x="2420207" y="1816822"/>
          <a:ext cx="4083050" cy="4064000"/>
        </p:xfrm>
        <a:graphic>
          <a:graphicData uri="http://schemas.openxmlformats.org/presentationml/2006/ole">
            <mc:AlternateContent xmlns:mc="http://schemas.openxmlformats.org/markup-compatibility/2006">
              <mc:Choice xmlns:v="urn:schemas-microsoft-com:vml" Requires="v">
                <p:oleObj spid="_x0000_s8227" name="Worksheet" r:id="rId7" imgW="12033386" imgH="11976129" progId="Excel.Sheet.12">
                  <p:embed/>
                </p:oleObj>
              </mc:Choice>
              <mc:Fallback>
                <p:oleObj name="Worksheet" r:id="rId7" imgW="12033386" imgH="11976129" progId="Excel.Sheet.12">
                  <p:embed/>
                  <p:pic>
                    <p:nvPicPr>
                      <p:cNvPr id="0" name=""/>
                      <p:cNvPicPr/>
                      <p:nvPr/>
                    </p:nvPicPr>
                    <p:blipFill>
                      <a:blip r:embed="rId8"/>
                      <a:stretch>
                        <a:fillRect/>
                      </a:stretch>
                    </p:blipFill>
                    <p:spPr>
                      <a:xfrm>
                        <a:off x="2420207" y="1816822"/>
                        <a:ext cx="4083050" cy="4064000"/>
                      </a:xfrm>
                      <a:prstGeom prst="rect">
                        <a:avLst/>
                      </a:prstGeom>
                      <a:ln>
                        <a:solidFill>
                          <a:schemeClr val="accent1">
                            <a:lumMod val="75000"/>
                          </a:schemeClr>
                        </a:solidFill>
                      </a:ln>
                    </p:spPr>
                  </p:pic>
                </p:oleObj>
              </mc:Fallback>
            </mc:AlternateContent>
          </a:graphicData>
        </a:graphic>
      </p:graphicFrame>
    </p:spTree>
    <p:extLst>
      <p:ext uri="{BB962C8B-B14F-4D97-AF65-F5344CB8AC3E}">
        <p14:creationId xmlns:p14="http://schemas.microsoft.com/office/powerpoint/2010/main" val="388724356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04" y="938153"/>
            <a:ext cx="7676731" cy="650950"/>
          </a:xfrm>
        </p:spPr>
        <p:txBody>
          <a:bodyPr>
            <a:noAutofit/>
          </a:bodyPr>
          <a:lstStyle/>
          <a:p>
            <a:r>
              <a:rPr lang="en-US" sz="3000" b="1" dirty="0" smtClean="0">
                <a:solidFill>
                  <a:srgbClr val="0070C0"/>
                </a:solidFill>
              </a:rPr>
              <a:t>Cleaning Demonstration – Alcohol POS Data</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graphicFrame>
        <p:nvGraphicFramePr>
          <p:cNvPr id="3" name="Object 2">
            <a:hlinkClick r:id="rId5" action="ppaction://hlinkfile"/>
          </p:cNvPr>
          <p:cNvGraphicFramePr>
            <a:graphicFrameLocks noChangeAspect="1"/>
          </p:cNvGraphicFramePr>
          <p:nvPr>
            <p:extLst>
              <p:ext uri="{D42A27DB-BD31-4B8C-83A1-F6EECF244321}">
                <p14:modId xmlns:p14="http://schemas.microsoft.com/office/powerpoint/2010/main" val="177295791"/>
              </p:ext>
            </p:extLst>
          </p:nvPr>
        </p:nvGraphicFramePr>
        <p:xfrm>
          <a:off x="1137507" y="1816822"/>
          <a:ext cx="6648450" cy="4425950"/>
        </p:xfrm>
        <a:graphic>
          <a:graphicData uri="http://schemas.openxmlformats.org/presentationml/2006/ole">
            <mc:AlternateContent xmlns:mc="http://schemas.openxmlformats.org/markup-compatibility/2006">
              <mc:Choice xmlns:v="urn:schemas-microsoft-com:vml" Requires="v">
                <p:oleObj spid="_x0000_s7205" name="Worksheet" r:id="rId7" imgW="6648388" imgH="4425987" progId="Excel.Sheet.12">
                  <p:embed/>
                </p:oleObj>
              </mc:Choice>
              <mc:Fallback>
                <p:oleObj name="Worksheet" r:id="rId7" imgW="6648388" imgH="4425987" progId="Excel.Sheet.12">
                  <p:embed/>
                  <p:pic>
                    <p:nvPicPr>
                      <p:cNvPr id="0" name=""/>
                      <p:cNvPicPr/>
                      <p:nvPr/>
                    </p:nvPicPr>
                    <p:blipFill>
                      <a:blip r:embed="rId8"/>
                      <a:stretch>
                        <a:fillRect/>
                      </a:stretch>
                    </p:blipFill>
                    <p:spPr>
                      <a:xfrm>
                        <a:off x="1137507" y="1816822"/>
                        <a:ext cx="6648450" cy="4425950"/>
                      </a:xfrm>
                      <a:prstGeom prst="rect">
                        <a:avLst/>
                      </a:prstGeom>
                    </p:spPr>
                  </p:pic>
                </p:oleObj>
              </mc:Fallback>
            </mc:AlternateContent>
          </a:graphicData>
        </a:graphic>
      </p:graphicFrame>
    </p:spTree>
    <p:extLst>
      <p:ext uri="{BB962C8B-B14F-4D97-AF65-F5344CB8AC3E}">
        <p14:creationId xmlns:p14="http://schemas.microsoft.com/office/powerpoint/2010/main" val="251357610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3784"/>
            <a:ext cx="2351024" cy="650950"/>
          </a:xfrm>
        </p:spPr>
        <p:txBody>
          <a:bodyPr>
            <a:noAutofit/>
          </a:bodyPr>
          <a:lstStyle/>
          <a:p>
            <a:pPr algn="ctr"/>
            <a:r>
              <a:rPr lang="en-US" sz="3000" b="1" dirty="0" smtClean="0">
                <a:solidFill>
                  <a:srgbClr val="0070C0"/>
                </a:solidFill>
              </a:rPr>
              <a:t>Alcohol Beverages Near Youth Products</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2221597" y="924856"/>
            <a:ext cx="6302868" cy="5635431"/>
          </a:xfrm>
          <a:prstGeom prst="rect">
            <a:avLst/>
          </a:prstGeom>
        </p:spPr>
      </p:pic>
      <p:sp>
        <p:nvSpPr>
          <p:cNvPr id="10" name="Rectangle 9"/>
          <p:cNvSpPr/>
          <p:nvPr/>
        </p:nvSpPr>
        <p:spPr>
          <a:xfrm>
            <a:off x="2221597" y="2009552"/>
            <a:ext cx="6302868" cy="185006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0261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3784"/>
            <a:ext cx="2351024" cy="650950"/>
          </a:xfrm>
        </p:spPr>
        <p:txBody>
          <a:bodyPr>
            <a:noAutofit/>
          </a:bodyPr>
          <a:lstStyle/>
          <a:p>
            <a:pPr algn="ctr"/>
            <a:r>
              <a:rPr lang="en-US" sz="3000" b="1" dirty="0" smtClean="0">
                <a:solidFill>
                  <a:srgbClr val="0070C0"/>
                </a:solidFill>
              </a:rPr>
              <a:t>SC Store Mapper Reports</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graphicFrame>
        <p:nvGraphicFramePr>
          <p:cNvPr id="3" name="Object 2">
            <a:hlinkClick r:id="rId5" action="ppaction://hlinkfile"/>
          </p:cNvPr>
          <p:cNvGraphicFramePr>
            <a:graphicFrameLocks noChangeAspect="1"/>
          </p:cNvGraphicFramePr>
          <p:nvPr>
            <p:extLst>
              <p:ext uri="{D42A27DB-BD31-4B8C-83A1-F6EECF244321}">
                <p14:modId xmlns:p14="http://schemas.microsoft.com/office/powerpoint/2010/main" val="2392776405"/>
              </p:ext>
            </p:extLst>
          </p:nvPr>
        </p:nvGraphicFramePr>
        <p:xfrm>
          <a:off x="2223009" y="1190160"/>
          <a:ext cx="1910079" cy="2471867"/>
        </p:xfrm>
        <a:graphic>
          <a:graphicData uri="http://schemas.openxmlformats.org/presentationml/2006/ole">
            <mc:AlternateContent xmlns:mc="http://schemas.openxmlformats.org/markup-compatibility/2006">
              <mc:Choice xmlns:v="urn:schemas-microsoft-com:vml" Requires="v">
                <p:oleObj spid="_x0000_s12354" name="Acrobat Document" r:id="rId6" imgW="3886052" imgH="5028936" progId="AcroExch.Document.DC">
                  <p:embed/>
                </p:oleObj>
              </mc:Choice>
              <mc:Fallback>
                <p:oleObj name="Acrobat Document" r:id="rId6" imgW="3886052" imgH="5028936" progId="AcroExch.Document.DC">
                  <p:embed/>
                  <p:pic>
                    <p:nvPicPr>
                      <p:cNvPr id="0" name=""/>
                      <p:cNvPicPr/>
                      <p:nvPr/>
                    </p:nvPicPr>
                    <p:blipFill>
                      <a:blip r:embed="rId7"/>
                      <a:stretch>
                        <a:fillRect/>
                      </a:stretch>
                    </p:blipFill>
                    <p:spPr>
                      <a:xfrm>
                        <a:off x="2223009" y="1190160"/>
                        <a:ext cx="1910079" cy="2471867"/>
                      </a:xfrm>
                      <a:prstGeom prst="rect">
                        <a:avLst/>
                      </a:prstGeom>
                      <a:ln>
                        <a:solidFill>
                          <a:schemeClr val="accent1">
                            <a:shade val="50000"/>
                          </a:schemeClr>
                        </a:solidFill>
                      </a:ln>
                    </p:spPr>
                  </p:pic>
                </p:oleObj>
              </mc:Fallback>
            </mc:AlternateContent>
          </a:graphicData>
        </a:graphic>
      </p:graphicFrame>
      <p:graphicFrame>
        <p:nvGraphicFramePr>
          <p:cNvPr id="6" name="Object 5">
            <a:hlinkClick r:id="rId8" action="ppaction://hlinkfile"/>
          </p:cNvPr>
          <p:cNvGraphicFramePr>
            <a:graphicFrameLocks noChangeAspect="1"/>
          </p:cNvGraphicFramePr>
          <p:nvPr>
            <p:extLst>
              <p:ext uri="{D42A27DB-BD31-4B8C-83A1-F6EECF244321}">
                <p14:modId xmlns:p14="http://schemas.microsoft.com/office/powerpoint/2010/main" val="4222019770"/>
              </p:ext>
            </p:extLst>
          </p:nvPr>
        </p:nvGraphicFramePr>
        <p:xfrm>
          <a:off x="4390523" y="1190160"/>
          <a:ext cx="1941697" cy="2512784"/>
        </p:xfrm>
        <a:graphic>
          <a:graphicData uri="http://schemas.openxmlformats.org/presentationml/2006/ole">
            <mc:AlternateContent xmlns:mc="http://schemas.openxmlformats.org/markup-compatibility/2006">
              <mc:Choice xmlns:v="urn:schemas-microsoft-com:vml" Requires="v">
                <p:oleObj spid="_x0000_s12355" name="Acrobat Document" r:id="rId9" imgW="3886052" imgH="5028936" progId="AcroExch.Document.DC">
                  <p:embed/>
                </p:oleObj>
              </mc:Choice>
              <mc:Fallback>
                <p:oleObj name="Acrobat Document" r:id="rId9" imgW="3886052" imgH="5028936" progId="AcroExch.Document.DC">
                  <p:embed/>
                  <p:pic>
                    <p:nvPicPr>
                      <p:cNvPr id="0" name=""/>
                      <p:cNvPicPr/>
                      <p:nvPr/>
                    </p:nvPicPr>
                    <p:blipFill>
                      <a:blip r:embed="rId10"/>
                      <a:stretch>
                        <a:fillRect/>
                      </a:stretch>
                    </p:blipFill>
                    <p:spPr>
                      <a:xfrm>
                        <a:off x="4390523" y="1190160"/>
                        <a:ext cx="1941697" cy="2512784"/>
                      </a:xfrm>
                      <a:prstGeom prst="rect">
                        <a:avLst/>
                      </a:prstGeom>
                      <a:ln>
                        <a:solidFill>
                          <a:schemeClr val="accent1">
                            <a:shade val="50000"/>
                          </a:schemeClr>
                        </a:solidFill>
                      </a:ln>
                    </p:spPr>
                  </p:pic>
                </p:oleObj>
              </mc:Fallback>
            </mc:AlternateContent>
          </a:graphicData>
        </a:graphic>
      </p:graphicFrame>
      <p:graphicFrame>
        <p:nvGraphicFramePr>
          <p:cNvPr id="7" name="Object 6">
            <a:hlinkClick r:id="rId11" action="ppaction://hlinkfile"/>
          </p:cNvPr>
          <p:cNvGraphicFramePr>
            <a:graphicFrameLocks noChangeAspect="1"/>
          </p:cNvGraphicFramePr>
          <p:nvPr>
            <p:extLst>
              <p:ext uri="{D42A27DB-BD31-4B8C-83A1-F6EECF244321}">
                <p14:modId xmlns:p14="http://schemas.microsoft.com/office/powerpoint/2010/main" val="1161521257"/>
              </p:ext>
            </p:extLst>
          </p:nvPr>
        </p:nvGraphicFramePr>
        <p:xfrm>
          <a:off x="6589655" y="1368761"/>
          <a:ext cx="1923409" cy="2489118"/>
        </p:xfrm>
        <a:graphic>
          <a:graphicData uri="http://schemas.openxmlformats.org/presentationml/2006/ole">
            <mc:AlternateContent xmlns:mc="http://schemas.openxmlformats.org/markup-compatibility/2006">
              <mc:Choice xmlns:v="urn:schemas-microsoft-com:vml" Requires="v">
                <p:oleObj spid="_x0000_s12356" name="Acrobat Document" r:id="rId12" imgW="3886052" imgH="5028936" progId="AcroExch.Document.DC">
                  <p:embed/>
                </p:oleObj>
              </mc:Choice>
              <mc:Fallback>
                <p:oleObj name="Acrobat Document" r:id="rId12" imgW="3886052" imgH="5028936" progId="AcroExch.Document.DC">
                  <p:embed/>
                  <p:pic>
                    <p:nvPicPr>
                      <p:cNvPr id="0" name=""/>
                      <p:cNvPicPr/>
                      <p:nvPr/>
                    </p:nvPicPr>
                    <p:blipFill>
                      <a:blip r:embed="rId7"/>
                      <a:stretch>
                        <a:fillRect/>
                      </a:stretch>
                    </p:blipFill>
                    <p:spPr>
                      <a:xfrm>
                        <a:off x="6589655" y="1368761"/>
                        <a:ext cx="1923409" cy="2489118"/>
                      </a:xfrm>
                      <a:prstGeom prst="rect">
                        <a:avLst/>
                      </a:prstGeom>
                      <a:ln>
                        <a:solidFill>
                          <a:schemeClr val="accent1">
                            <a:shade val="50000"/>
                          </a:schemeClr>
                        </a:solidFill>
                      </a:ln>
                    </p:spPr>
                  </p:pic>
                </p:oleObj>
              </mc:Fallback>
            </mc:AlternateContent>
          </a:graphicData>
        </a:graphic>
      </p:graphicFrame>
      <p:pic>
        <p:nvPicPr>
          <p:cNvPr id="14" name="Picture 13">
            <a:hlinkClick r:id="rId13" action="ppaction://hlinkfile"/>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9900" y="3834730"/>
            <a:ext cx="4648439" cy="2197213"/>
          </a:xfrm>
          <a:prstGeom prst="rect">
            <a:avLst/>
          </a:prstGeom>
          <a:ln>
            <a:solidFill>
              <a:schemeClr val="accent1">
                <a:shade val="50000"/>
              </a:schemeClr>
            </a:solidFill>
          </a:ln>
        </p:spPr>
      </p:pic>
      <p:graphicFrame>
        <p:nvGraphicFramePr>
          <p:cNvPr id="15" name="Object 14">
            <a:hlinkClick r:id="rId15" action="ppaction://hlinkfile"/>
          </p:cNvPr>
          <p:cNvGraphicFramePr>
            <a:graphicFrameLocks noChangeAspect="1"/>
          </p:cNvGraphicFramePr>
          <p:nvPr>
            <p:extLst>
              <p:ext uri="{D42A27DB-BD31-4B8C-83A1-F6EECF244321}">
                <p14:modId xmlns:p14="http://schemas.microsoft.com/office/powerpoint/2010/main" val="907927021"/>
              </p:ext>
            </p:extLst>
          </p:nvPr>
        </p:nvGraphicFramePr>
        <p:xfrm>
          <a:off x="4741895" y="4012814"/>
          <a:ext cx="2116105" cy="2738489"/>
        </p:xfrm>
        <a:graphic>
          <a:graphicData uri="http://schemas.openxmlformats.org/presentationml/2006/ole">
            <mc:AlternateContent xmlns:mc="http://schemas.openxmlformats.org/markup-compatibility/2006">
              <mc:Choice xmlns:v="urn:schemas-microsoft-com:vml" Requires="v">
                <p:oleObj spid="_x0000_s12357" name="Acrobat Document" r:id="rId16" imgW="3886052" imgH="5028936" progId="AcroExch.Document.DC">
                  <p:embed/>
                </p:oleObj>
              </mc:Choice>
              <mc:Fallback>
                <p:oleObj name="Acrobat Document" r:id="rId16" imgW="3886052" imgH="5028936" progId="AcroExch.Document.DC">
                  <p:embed/>
                  <p:pic>
                    <p:nvPicPr>
                      <p:cNvPr id="0" name=""/>
                      <p:cNvPicPr/>
                      <p:nvPr/>
                    </p:nvPicPr>
                    <p:blipFill>
                      <a:blip r:embed="rId17"/>
                      <a:stretch>
                        <a:fillRect/>
                      </a:stretch>
                    </p:blipFill>
                    <p:spPr>
                      <a:xfrm>
                        <a:off x="4741895" y="4012814"/>
                        <a:ext cx="2116105" cy="2738489"/>
                      </a:xfrm>
                      <a:prstGeom prst="rect">
                        <a:avLst/>
                      </a:prstGeom>
                      <a:ln>
                        <a:solidFill>
                          <a:schemeClr val="accent1">
                            <a:shade val="50000"/>
                          </a:schemeClr>
                        </a:solidFill>
                      </a:ln>
                    </p:spPr>
                  </p:pic>
                </p:oleObj>
              </mc:Fallback>
            </mc:AlternateContent>
          </a:graphicData>
        </a:graphic>
      </p:graphicFrame>
      <p:graphicFrame>
        <p:nvGraphicFramePr>
          <p:cNvPr id="16" name="Object 15">
            <a:hlinkClick r:id="rId18" action="ppaction://hlinkfile"/>
          </p:cNvPr>
          <p:cNvGraphicFramePr>
            <a:graphicFrameLocks noChangeAspect="1"/>
          </p:cNvGraphicFramePr>
          <p:nvPr>
            <p:extLst>
              <p:ext uri="{D42A27DB-BD31-4B8C-83A1-F6EECF244321}">
                <p14:modId xmlns:p14="http://schemas.microsoft.com/office/powerpoint/2010/main" val="3835727845"/>
              </p:ext>
            </p:extLst>
          </p:nvPr>
        </p:nvGraphicFramePr>
        <p:xfrm>
          <a:off x="7081356" y="4197095"/>
          <a:ext cx="1552812" cy="2009521"/>
        </p:xfrm>
        <a:graphic>
          <a:graphicData uri="http://schemas.openxmlformats.org/presentationml/2006/ole">
            <mc:AlternateContent xmlns:mc="http://schemas.openxmlformats.org/markup-compatibility/2006">
              <mc:Choice xmlns:v="urn:schemas-microsoft-com:vml" Requires="v">
                <p:oleObj spid="_x0000_s12358" name="Acrobat Document" r:id="rId19" imgW="3886052" imgH="5028936" progId="AcroExch.Document.DC">
                  <p:embed/>
                </p:oleObj>
              </mc:Choice>
              <mc:Fallback>
                <p:oleObj name="Acrobat Document" r:id="rId19" imgW="3886052" imgH="5028936" progId="AcroExch.Document.DC">
                  <p:embed/>
                  <p:pic>
                    <p:nvPicPr>
                      <p:cNvPr id="0" name=""/>
                      <p:cNvPicPr/>
                      <p:nvPr/>
                    </p:nvPicPr>
                    <p:blipFill>
                      <a:blip r:embed="rId20"/>
                      <a:stretch>
                        <a:fillRect/>
                      </a:stretch>
                    </p:blipFill>
                    <p:spPr>
                      <a:xfrm>
                        <a:off x="7081356" y="4197095"/>
                        <a:ext cx="1552812" cy="2009521"/>
                      </a:xfrm>
                      <a:prstGeom prst="rect">
                        <a:avLst/>
                      </a:prstGeom>
                      <a:ln>
                        <a:solidFill>
                          <a:schemeClr val="accent1">
                            <a:shade val="50000"/>
                          </a:schemeClr>
                        </a:solidFill>
                      </a:ln>
                    </p:spPr>
                  </p:pic>
                </p:oleObj>
              </mc:Fallback>
            </mc:AlternateContent>
          </a:graphicData>
        </a:graphic>
      </p:graphicFrame>
    </p:spTree>
    <p:extLst>
      <p:ext uri="{BB962C8B-B14F-4D97-AF65-F5344CB8AC3E}">
        <p14:creationId xmlns:p14="http://schemas.microsoft.com/office/powerpoint/2010/main" val="323878621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3784"/>
            <a:ext cx="2351024" cy="650950"/>
          </a:xfrm>
        </p:spPr>
        <p:txBody>
          <a:bodyPr>
            <a:noAutofit/>
          </a:bodyPr>
          <a:lstStyle/>
          <a:p>
            <a:pPr algn="ctr"/>
            <a:r>
              <a:rPr lang="en-US" sz="3000" b="1" dirty="0" smtClean="0">
                <a:solidFill>
                  <a:srgbClr val="0070C0"/>
                </a:solidFill>
              </a:rPr>
              <a:t>SC Store Mapper – Geospatial Component</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7" name="Picture 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024" y="1201064"/>
            <a:ext cx="6611112" cy="3646273"/>
          </a:xfrm>
          <a:prstGeom prst="rect">
            <a:avLst/>
          </a:prstGeom>
          <a:ln>
            <a:solidFill>
              <a:schemeClr val="accent1">
                <a:shade val="50000"/>
              </a:schemeClr>
            </a:solidFill>
          </a:ln>
        </p:spPr>
      </p:pic>
    </p:spTree>
    <p:extLst>
      <p:ext uri="{BB962C8B-B14F-4D97-AF65-F5344CB8AC3E}">
        <p14:creationId xmlns:p14="http://schemas.microsoft.com/office/powerpoint/2010/main" val="411432469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82" y="850445"/>
            <a:ext cx="7676731" cy="650950"/>
          </a:xfrm>
        </p:spPr>
        <p:txBody>
          <a:bodyPr>
            <a:noAutofit/>
          </a:bodyPr>
          <a:lstStyle/>
          <a:p>
            <a:r>
              <a:rPr lang="en-US" sz="3000" b="1" dirty="0" smtClean="0">
                <a:solidFill>
                  <a:srgbClr val="0070C0"/>
                </a:solidFill>
              </a:rPr>
              <a:t>What Alcohol POS Policies Are Effective?</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518382" y="1433654"/>
            <a:ext cx="7886700" cy="4939713"/>
          </a:xfrm>
        </p:spPr>
        <p:txBody>
          <a:bodyPr>
            <a:noAutofit/>
          </a:bodyPr>
          <a:lstStyle/>
          <a:p>
            <a:r>
              <a:rPr lang="en-US" sz="1550" b="1" dirty="0">
                <a:solidFill>
                  <a:srgbClr val="0070C0"/>
                </a:solidFill>
              </a:rPr>
              <a:t>Pricing policies include alcohol excise tax (</a:t>
            </a:r>
            <a:r>
              <a:rPr lang="en-US" sz="1550" b="1" dirty="0" smtClean="0">
                <a:solidFill>
                  <a:srgbClr val="0070C0"/>
                </a:solidFill>
              </a:rPr>
              <a:t>state)</a:t>
            </a:r>
            <a:r>
              <a:rPr lang="en-US" sz="1550" baseline="30000" dirty="0">
                <a:solidFill>
                  <a:srgbClr val="0070C0"/>
                </a:solidFill>
              </a:rPr>
              <a:t>6</a:t>
            </a:r>
            <a:endParaRPr lang="en-US" sz="1550" dirty="0" smtClean="0">
              <a:solidFill>
                <a:srgbClr val="0070C0"/>
              </a:solidFill>
            </a:endParaRPr>
          </a:p>
          <a:p>
            <a:r>
              <a:rPr lang="en-US" sz="1550" b="1" dirty="0" smtClean="0">
                <a:solidFill>
                  <a:srgbClr val="0070C0"/>
                </a:solidFill>
              </a:rPr>
              <a:t>Retail </a:t>
            </a:r>
            <a:r>
              <a:rPr lang="en-US" sz="1550" b="1" dirty="0">
                <a:solidFill>
                  <a:srgbClr val="0070C0"/>
                </a:solidFill>
              </a:rPr>
              <a:t>price </a:t>
            </a:r>
            <a:r>
              <a:rPr lang="en-US" sz="1550" b="1" dirty="0" smtClean="0">
                <a:solidFill>
                  <a:srgbClr val="0070C0"/>
                </a:solidFill>
              </a:rPr>
              <a:t>restrictions6</a:t>
            </a:r>
            <a:endParaRPr lang="en-US" sz="1550" dirty="0" smtClean="0">
              <a:solidFill>
                <a:srgbClr val="0070C0"/>
              </a:solidFill>
            </a:endParaRPr>
          </a:p>
          <a:p>
            <a:r>
              <a:rPr lang="en-US" sz="1550" dirty="0" smtClean="0">
                <a:solidFill>
                  <a:srgbClr val="0070C0"/>
                </a:solidFill>
              </a:rPr>
              <a:t>Physical </a:t>
            </a:r>
            <a:r>
              <a:rPr lang="en-US" sz="1550" dirty="0">
                <a:solidFill>
                  <a:srgbClr val="0070C0"/>
                </a:solidFill>
              </a:rPr>
              <a:t>availability policies include outlet </a:t>
            </a:r>
            <a:r>
              <a:rPr lang="en-US" sz="1550" dirty="0" smtClean="0">
                <a:solidFill>
                  <a:srgbClr val="0070C0"/>
                </a:solidFill>
              </a:rPr>
              <a:t>density</a:t>
            </a:r>
            <a:r>
              <a:rPr lang="en-US" sz="1550" baseline="30000" dirty="0">
                <a:solidFill>
                  <a:srgbClr val="0070C0"/>
                </a:solidFill>
              </a:rPr>
              <a:t>6</a:t>
            </a:r>
            <a:endParaRPr lang="en-US" sz="1550" b="1" dirty="0" smtClean="0">
              <a:solidFill>
                <a:srgbClr val="0070C0"/>
              </a:solidFill>
            </a:endParaRPr>
          </a:p>
          <a:p>
            <a:r>
              <a:rPr lang="en-US" sz="1550" dirty="0" smtClean="0">
                <a:solidFill>
                  <a:srgbClr val="0070C0"/>
                </a:solidFill>
              </a:rPr>
              <a:t>Minimum </a:t>
            </a:r>
            <a:r>
              <a:rPr lang="en-US" sz="1550" dirty="0">
                <a:solidFill>
                  <a:srgbClr val="0070C0"/>
                </a:solidFill>
              </a:rPr>
              <a:t>legal drinking age </a:t>
            </a:r>
            <a:r>
              <a:rPr lang="en-US" sz="1550" dirty="0" smtClean="0">
                <a:solidFill>
                  <a:srgbClr val="0070C0"/>
                </a:solidFill>
              </a:rPr>
              <a:t>laws</a:t>
            </a:r>
            <a:r>
              <a:rPr lang="en-US" sz="1550" baseline="30000" dirty="0">
                <a:solidFill>
                  <a:srgbClr val="0070C0"/>
                </a:solidFill>
              </a:rPr>
              <a:t>6</a:t>
            </a:r>
            <a:endParaRPr lang="en-US" sz="1550" dirty="0" smtClean="0">
              <a:solidFill>
                <a:srgbClr val="0070C0"/>
              </a:solidFill>
            </a:endParaRPr>
          </a:p>
          <a:p>
            <a:r>
              <a:rPr lang="en-US" sz="1550" dirty="0" smtClean="0">
                <a:solidFill>
                  <a:srgbClr val="0070C0"/>
                </a:solidFill>
              </a:rPr>
              <a:t>Hours </a:t>
            </a:r>
            <a:r>
              <a:rPr lang="en-US" sz="1550" dirty="0">
                <a:solidFill>
                  <a:srgbClr val="0070C0"/>
                </a:solidFill>
              </a:rPr>
              <a:t>of sale restrictions; days of sale restriction (Sunday </a:t>
            </a:r>
            <a:r>
              <a:rPr lang="en-US" sz="1550" dirty="0" smtClean="0">
                <a:solidFill>
                  <a:srgbClr val="0070C0"/>
                </a:solidFill>
              </a:rPr>
              <a:t>sales)</a:t>
            </a:r>
            <a:r>
              <a:rPr lang="en-US" sz="1550" baseline="30000" dirty="0" smtClean="0">
                <a:solidFill>
                  <a:srgbClr val="0070C0"/>
                </a:solidFill>
              </a:rPr>
              <a:t>6</a:t>
            </a:r>
            <a:endParaRPr lang="en-US" sz="1550" b="1" dirty="0" smtClean="0">
              <a:solidFill>
                <a:srgbClr val="0070C0"/>
              </a:solidFill>
            </a:endParaRPr>
          </a:p>
          <a:p>
            <a:r>
              <a:rPr lang="en-US" sz="1550" dirty="0" smtClean="0">
                <a:solidFill>
                  <a:srgbClr val="0070C0"/>
                </a:solidFill>
              </a:rPr>
              <a:t>Bans </a:t>
            </a:r>
            <a:r>
              <a:rPr lang="en-US" sz="1550" dirty="0">
                <a:solidFill>
                  <a:srgbClr val="0070C0"/>
                </a:solidFill>
              </a:rPr>
              <a:t>on alcohol </a:t>
            </a:r>
            <a:r>
              <a:rPr lang="en-US" sz="1550" dirty="0" smtClean="0">
                <a:solidFill>
                  <a:srgbClr val="0070C0"/>
                </a:solidFill>
              </a:rPr>
              <a:t>sales</a:t>
            </a:r>
            <a:r>
              <a:rPr lang="en-US" sz="1550" baseline="30000" dirty="0" smtClean="0">
                <a:solidFill>
                  <a:srgbClr val="0070C0"/>
                </a:solidFill>
              </a:rPr>
              <a:t>6</a:t>
            </a:r>
            <a:endParaRPr lang="en-US" sz="1550" dirty="0" smtClean="0">
              <a:solidFill>
                <a:srgbClr val="0070C0"/>
              </a:solidFill>
            </a:endParaRPr>
          </a:p>
          <a:p>
            <a:r>
              <a:rPr lang="en-US" sz="1550" dirty="0" smtClean="0">
                <a:solidFill>
                  <a:srgbClr val="0070C0"/>
                </a:solidFill>
              </a:rPr>
              <a:t>Direct </a:t>
            </a:r>
            <a:r>
              <a:rPr lang="en-US" sz="1550" dirty="0">
                <a:solidFill>
                  <a:srgbClr val="0070C0"/>
                </a:solidFill>
              </a:rPr>
              <a:t>shipment of alcohol to consumers </a:t>
            </a:r>
            <a:r>
              <a:rPr lang="en-US" sz="1550" dirty="0" smtClean="0">
                <a:solidFill>
                  <a:srgbClr val="0070C0"/>
                </a:solidFill>
              </a:rPr>
              <a:t>restricted</a:t>
            </a:r>
            <a:r>
              <a:rPr lang="en-US" sz="1550" baseline="30000" dirty="0" smtClean="0">
                <a:solidFill>
                  <a:srgbClr val="0070C0"/>
                </a:solidFill>
              </a:rPr>
              <a:t>6</a:t>
            </a:r>
            <a:endParaRPr lang="en-US" sz="1550" dirty="0" smtClean="0">
              <a:solidFill>
                <a:srgbClr val="0070C0"/>
              </a:solidFill>
            </a:endParaRPr>
          </a:p>
          <a:p>
            <a:r>
              <a:rPr lang="en-US" sz="1550" dirty="0">
                <a:solidFill>
                  <a:srgbClr val="0070C0"/>
                </a:solidFill>
              </a:rPr>
              <a:t>C</a:t>
            </a:r>
            <a:r>
              <a:rPr lang="en-US" sz="1550" dirty="0" smtClean="0">
                <a:solidFill>
                  <a:srgbClr val="0070C0"/>
                </a:solidFill>
              </a:rPr>
              <a:t>ompliance </a:t>
            </a:r>
            <a:r>
              <a:rPr lang="en-US" sz="1550" dirty="0">
                <a:solidFill>
                  <a:srgbClr val="0070C0"/>
                </a:solidFill>
              </a:rPr>
              <a:t>checks (enforcement of MLDA laws</a:t>
            </a:r>
            <a:r>
              <a:rPr lang="en-US" sz="1550" dirty="0" smtClean="0">
                <a:solidFill>
                  <a:srgbClr val="0070C0"/>
                </a:solidFill>
              </a:rPr>
              <a:t>)</a:t>
            </a:r>
            <a:r>
              <a:rPr lang="en-US" sz="1550" baseline="30000" dirty="0">
                <a:solidFill>
                  <a:srgbClr val="0070C0"/>
                </a:solidFill>
              </a:rPr>
              <a:t> 6</a:t>
            </a:r>
            <a:r>
              <a:rPr lang="en-US" sz="1550" dirty="0" smtClean="0">
                <a:solidFill>
                  <a:srgbClr val="0070C0"/>
                </a:solidFill>
              </a:rPr>
              <a:t> </a:t>
            </a:r>
          </a:p>
          <a:p>
            <a:r>
              <a:rPr lang="en-US" sz="1550" dirty="0" smtClean="0">
                <a:solidFill>
                  <a:srgbClr val="0070C0"/>
                </a:solidFill>
              </a:rPr>
              <a:t>Local </a:t>
            </a:r>
            <a:r>
              <a:rPr lang="en-US" sz="1550" dirty="0">
                <a:solidFill>
                  <a:srgbClr val="0070C0"/>
                </a:solidFill>
              </a:rPr>
              <a:t>authority to regulate retail alcohol availability (preemption/conditional-use permits); ABCs present; functional; adequately staffed; local option permissible; credit card sales of alcohol </a:t>
            </a:r>
            <a:r>
              <a:rPr lang="en-US" sz="1550" dirty="0" smtClean="0">
                <a:solidFill>
                  <a:srgbClr val="0070C0"/>
                </a:solidFill>
              </a:rPr>
              <a:t>prohibited</a:t>
            </a:r>
            <a:r>
              <a:rPr lang="en-US" sz="1550" baseline="30000" dirty="0">
                <a:solidFill>
                  <a:srgbClr val="0070C0"/>
                </a:solidFill>
              </a:rPr>
              <a:t>6</a:t>
            </a:r>
            <a:r>
              <a:rPr lang="en-US" sz="1550" dirty="0" smtClean="0">
                <a:solidFill>
                  <a:srgbClr val="0070C0"/>
                </a:solidFill>
              </a:rPr>
              <a:t> </a:t>
            </a:r>
          </a:p>
          <a:p>
            <a:r>
              <a:rPr lang="en-US" sz="1550" dirty="0">
                <a:solidFill>
                  <a:srgbClr val="0070C0"/>
                </a:solidFill>
              </a:rPr>
              <a:t>R</a:t>
            </a:r>
            <a:r>
              <a:rPr lang="en-US" sz="1550" dirty="0" smtClean="0">
                <a:solidFill>
                  <a:srgbClr val="0070C0"/>
                </a:solidFill>
              </a:rPr>
              <a:t>etail </a:t>
            </a:r>
            <a:r>
              <a:rPr lang="en-US" sz="1550" dirty="0">
                <a:solidFill>
                  <a:srgbClr val="0070C0"/>
                </a:solidFill>
              </a:rPr>
              <a:t>alcohol license policy. Drinking and driving policies include zero-tolerance laws, graduated driver license laws; administrative license revocation; use alcohol/lose license (youth); ignition interlock laws for DUI offenders; BAC 0.08/per se laws; sobriety </a:t>
            </a:r>
            <a:r>
              <a:rPr lang="en-US" sz="1550" dirty="0" smtClean="0">
                <a:solidFill>
                  <a:srgbClr val="0070C0"/>
                </a:solidFill>
              </a:rPr>
              <a:t>checkpoints</a:t>
            </a:r>
            <a:r>
              <a:rPr lang="en-US" sz="1550" baseline="30000" dirty="0" smtClean="0">
                <a:solidFill>
                  <a:srgbClr val="0070C0"/>
                </a:solidFill>
              </a:rPr>
              <a:t>6</a:t>
            </a:r>
            <a:r>
              <a:rPr lang="en-US" sz="1550" dirty="0" smtClean="0">
                <a:solidFill>
                  <a:srgbClr val="0070C0"/>
                </a:solidFill>
              </a:rPr>
              <a:t> </a:t>
            </a:r>
          </a:p>
          <a:p>
            <a:r>
              <a:rPr lang="en-US" sz="1550" dirty="0" smtClean="0">
                <a:solidFill>
                  <a:srgbClr val="0070C0"/>
                </a:solidFill>
              </a:rPr>
              <a:t>Promotion </a:t>
            </a:r>
            <a:r>
              <a:rPr lang="en-US" sz="1550" dirty="0">
                <a:solidFill>
                  <a:srgbClr val="0070C0"/>
                </a:solidFill>
              </a:rPr>
              <a:t>policies include retail signage restrictions, warning labels on alcohol products, </a:t>
            </a:r>
            <a:r>
              <a:rPr lang="en-US" sz="1550" dirty="0" smtClean="0">
                <a:solidFill>
                  <a:srgbClr val="0070C0"/>
                </a:solidFill>
              </a:rPr>
              <a:t>counter marketing </a:t>
            </a:r>
            <a:r>
              <a:rPr lang="en-US" sz="1550" dirty="0">
                <a:solidFill>
                  <a:srgbClr val="0070C0"/>
                </a:solidFill>
              </a:rPr>
              <a:t>campaigns for alcohol, restrictions on mass media alcohol advertising exposure, nutrition information-labels, FAS warning signs, promotional material and giveaway restrictions, and outdoor advertising restrictions</a:t>
            </a:r>
            <a:r>
              <a:rPr lang="en-US" sz="1550" dirty="0" smtClean="0">
                <a:solidFill>
                  <a:srgbClr val="0070C0"/>
                </a:solidFill>
              </a:rPr>
              <a:t>.</a:t>
            </a:r>
            <a:r>
              <a:rPr lang="en-US" sz="1550" baseline="30000" dirty="0">
                <a:solidFill>
                  <a:srgbClr val="0070C0"/>
                </a:solidFill>
              </a:rPr>
              <a:t> </a:t>
            </a:r>
            <a:r>
              <a:rPr lang="en-US" sz="1550" baseline="30000" dirty="0" smtClean="0">
                <a:solidFill>
                  <a:srgbClr val="0070C0"/>
                </a:solidFill>
              </a:rPr>
              <a:t>6</a:t>
            </a:r>
            <a:endParaRPr lang="en-US" sz="1550" b="1" dirty="0">
              <a:solidFill>
                <a:srgbClr val="0070C0"/>
              </a:solidFill>
            </a:endParaRPr>
          </a:p>
        </p:txBody>
      </p:sp>
    </p:spTree>
    <p:extLst>
      <p:ext uri="{BB962C8B-B14F-4D97-AF65-F5344CB8AC3E}">
        <p14:creationId xmlns:p14="http://schemas.microsoft.com/office/powerpoint/2010/main" val="1958062951"/>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8182" y="0"/>
            <a:ext cx="4987636" cy="6858000"/>
          </a:xfrm>
          <a:prstGeom prst="rect">
            <a:avLst/>
          </a:prstGeom>
        </p:spPr>
      </p:pic>
      <p:sp>
        <p:nvSpPr>
          <p:cNvPr id="3" name="Title 1"/>
          <p:cNvSpPr>
            <a:spLocks noGrp="1"/>
          </p:cNvSpPr>
          <p:nvPr>
            <p:ph type="title"/>
          </p:nvPr>
        </p:nvSpPr>
        <p:spPr>
          <a:xfrm>
            <a:off x="391383" y="1498145"/>
            <a:ext cx="2669318" cy="650950"/>
          </a:xfrm>
        </p:spPr>
        <p:txBody>
          <a:bodyPr>
            <a:noAutofit/>
          </a:bodyPr>
          <a:lstStyle/>
          <a:p>
            <a:r>
              <a:rPr lang="en-US" sz="3000" b="1" dirty="0" smtClean="0">
                <a:solidFill>
                  <a:srgbClr val="0070C0"/>
                </a:solidFill>
              </a:rPr>
              <a:t>What Tobacco POS Policies Are Effective?</a:t>
            </a:r>
            <a:endParaRPr lang="en-US" sz="3000" b="1" dirty="0">
              <a:solidFill>
                <a:srgbClr val="0070C0"/>
              </a:solidFill>
            </a:endParaRPr>
          </a:p>
        </p:txBody>
      </p:sp>
    </p:spTree>
    <p:extLst>
      <p:ext uri="{BB962C8B-B14F-4D97-AF65-F5344CB8AC3E}">
        <p14:creationId xmlns:p14="http://schemas.microsoft.com/office/powerpoint/2010/main" val="42243688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82" y="850445"/>
            <a:ext cx="7676731" cy="650950"/>
          </a:xfrm>
        </p:spPr>
        <p:txBody>
          <a:bodyPr>
            <a:noAutofit/>
          </a:bodyPr>
          <a:lstStyle/>
          <a:p>
            <a:r>
              <a:rPr lang="en-US" sz="3000" b="1" dirty="0" smtClean="0">
                <a:solidFill>
                  <a:srgbClr val="0070C0"/>
                </a:solidFill>
              </a:rPr>
              <a:t>What Tobacco POS Policies Are Effective?</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518382" y="1595872"/>
            <a:ext cx="7886700" cy="4777495"/>
          </a:xfrm>
        </p:spPr>
        <p:txBody>
          <a:bodyPr>
            <a:noAutofit/>
          </a:bodyPr>
          <a:lstStyle/>
          <a:p>
            <a:pPr marL="0" indent="0">
              <a:buNone/>
            </a:pPr>
            <a:r>
              <a:rPr lang="en-US" sz="2000" b="1" dirty="0" smtClean="0">
                <a:solidFill>
                  <a:srgbClr val="0070C0"/>
                </a:solidFill>
              </a:rPr>
              <a:t>1.  Retailer Licensing and Retailer Location, Type, and Density</a:t>
            </a:r>
          </a:p>
          <a:p>
            <a:pPr lvl="1"/>
            <a:r>
              <a:rPr lang="en-US" sz="2000" dirty="0" smtClean="0">
                <a:solidFill>
                  <a:srgbClr val="0070C0"/>
                </a:solidFill>
              </a:rPr>
              <a:t>Establishing a licensing system with fees or increasing licensing fees</a:t>
            </a:r>
          </a:p>
          <a:p>
            <a:pPr lvl="1"/>
            <a:r>
              <a:rPr lang="en-US" sz="2000" dirty="0" smtClean="0">
                <a:solidFill>
                  <a:srgbClr val="0070C0"/>
                </a:solidFill>
              </a:rPr>
              <a:t>Reducing the number of tobacco retail outlets</a:t>
            </a:r>
          </a:p>
          <a:p>
            <a:pPr lvl="1"/>
            <a:r>
              <a:rPr lang="en-US" sz="2000" dirty="0" smtClean="0">
                <a:solidFill>
                  <a:srgbClr val="0070C0"/>
                </a:solidFill>
              </a:rPr>
              <a:t>Restricting the location of tobacco retail outlets</a:t>
            </a:r>
          </a:p>
          <a:p>
            <a:pPr lvl="1"/>
            <a:r>
              <a:rPr lang="en-US" sz="2000" dirty="0" smtClean="0">
                <a:solidFill>
                  <a:srgbClr val="0070C0"/>
                </a:solidFill>
              </a:rPr>
              <a:t>Requiring a minimum distance between tobacco retail outlets</a:t>
            </a:r>
          </a:p>
          <a:p>
            <a:pPr lvl="1"/>
            <a:r>
              <a:rPr lang="en-US" sz="2000" dirty="0" smtClean="0">
                <a:solidFill>
                  <a:srgbClr val="0070C0"/>
                </a:solidFill>
              </a:rPr>
              <a:t>Prohibiting the sale of tobacco products at types of establishments</a:t>
            </a:r>
          </a:p>
          <a:p>
            <a:pPr marL="457200" indent="-457200">
              <a:buAutoNum type="arabicPeriod" startAt="2"/>
            </a:pPr>
            <a:r>
              <a:rPr lang="en-US" sz="2000" b="1" dirty="0" smtClean="0">
                <a:solidFill>
                  <a:srgbClr val="0070C0"/>
                </a:solidFill>
              </a:rPr>
              <a:t>Advertising</a:t>
            </a:r>
          </a:p>
          <a:p>
            <a:pPr lvl="1"/>
            <a:r>
              <a:rPr lang="en-US" sz="2000" dirty="0" smtClean="0">
                <a:solidFill>
                  <a:srgbClr val="0070C0"/>
                </a:solidFill>
              </a:rPr>
              <a:t>Implementing content-neutral advertising laws</a:t>
            </a:r>
          </a:p>
          <a:p>
            <a:pPr marL="457200" lvl="1" indent="0">
              <a:buNone/>
            </a:pPr>
            <a:endParaRPr lang="en-US" sz="2000" b="1" dirty="0">
              <a:solidFill>
                <a:srgbClr val="0070C0"/>
              </a:solidFill>
            </a:endParaRPr>
          </a:p>
        </p:txBody>
      </p:sp>
      <p:pic>
        <p:nvPicPr>
          <p:cNvPr id="13314" name="Picture 2" descr="turned off sign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434" y="4480560"/>
            <a:ext cx="2170596" cy="1447788"/>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09757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82" y="850445"/>
            <a:ext cx="7676731" cy="650950"/>
          </a:xfrm>
        </p:spPr>
        <p:txBody>
          <a:bodyPr>
            <a:noAutofit/>
          </a:bodyPr>
          <a:lstStyle/>
          <a:p>
            <a:r>
              <a:rPr lang="en-US" sz="3000" b="1" dirty="0" smtClean="0">
                <a:solidFill>
                  <a:srgbClr val="0070C0"/>
                </a:solidFill>
              </a:rPr>
              <a:t>What Tobacco POS Policies Are Effective?</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518382" y="1595872"/>
            <a:ext cx="7886700" cy="4777495"/>
          </a:xfrm>
        </p:spPr>
        <p:txBody>
          <a:bodyPr>
            <a:noAutofit/>
          </a:bodyPr>
          <a:lstStyle/>
          <a:p>
            <a:pPr marL="0" indent="0">
              <a:buNone/>
            </a:pPr>
            <a:r>
              <a:rPr lang="en-US" sz="2000" b="1" dirty="0">
                <a:solidFill>
                  <a:srgbClr val="0070C0"/>
                </a:solidFill>
              </a:rPr>
              <a:t>3</a:t>
            </a:r>
            <a:r>
              <a:rPr lang="en-US" sz="2000" b="1" dirty="0" smtClean="0">
                <a:solidFill>
                  <a:srgbClr val="0070C0"/>
                </a:solidFill>
              </a:rPr>
              <a:t>.  Non-Tax Price Increase</a:t>
            </a:r>
          </a:p>
          <a:p>
            <a:pPr lvl="1"/>
            <a:r>
              <a:rPr lang="en-US" sz="2000" dirty="0" smtClean="0">
                <a:solidFill>
                  <a:srgbClr val="0070C0"/>
                </a:solidFill>
              </a:rPr>
              <a:t>Establishing minimum price laws</a:t>
            </a:r>
          </a:p>
          <a:p>
            <a:pPr lvl="1"/>
            <a:r>
              <a:rPr lang="en-US" sz="2000" dirty="0" smtClean="0">
                <a:solidFill>
                  <a:srgbClr val="0070C0"/>
                </a:solidFill>
              </a:rPr>
              <a:t>Prohibiting price discounting </a:t>
            </a:r>
          </a:p>
          <a:p>
            <a:pPr lvl="1"/>
            <a:r>
              <a:rPr lang="en-US" sz="2000" dirty="0" smtClean="0">
                <a:solidFill>
                  <a:srgbClr val="0070C0"/>
                </a:solidFill>
              </a:rPr>
              <a:t>Restricting sale based on pack size for non-cigarette tobacco products</a:t>
            </a:r>
          </a:p>
          <a:p>
            <a:pPr marL="0" indent="0">
              <a:buNone/>
            </a:pPr>
            <a:r>
              <a:rPr lang="en-US" sz="2000" b="1" dirty="0" smtClean="0">
                <a:solidFill>
                  <a:srgbClr val="0070C0"/>
                </a:solidFill>
              </a:rPr>
              <a:t>4.  Product Placement</a:t>
            </a:r>
          </a:p>
          <a:p>
            <a:pPr lvl="1"/>
            <a:r>
              <a:rPr lang="en-US" sz="2000" dirty="0" smtClean="0">
                <a:solidFill>
                  <a:srgbClr val="0070C0"/>
                </a:solidFill>
              </a:rPr>
              <a:t>Prohibiting self-service access to non-cigarette tobacco products</a:t>
            </a:r>
          </a:p>
          <a:p>
            <a:pPr marL="0" indent="0">
              <a:buNone/>
            </a:pPr>
            <a:r>
              <a:rPr lang="en-US" sz="2000" b="1" dirty="0" smtClean="0">
                <a:solidFill>
                  <a:srgbClr val="0070C0"/>
                </a:solidFill>
              </a:rPr>
              <a:t>5.  Health Warning  </a:t>
            </a:r>
          </a:p>
          <a:p>
            <a:pPr lvl="1"/>
            <a:r>
              <a:rPr lang="en-US" sz="2000" dirty="0" smtClean="0">
                <a:solidFill>
                  <a:srgbClr val="0070C0"/>
                </a:solidFill>
              </a:rPr>
              <a:t>Require the posting of </a:t>
            </a:r>
            <a:r>
              <a:rPr lang="en-US" sz="2000" dirty="0" err="1" smtClean="0">
                <a:solidFill>
                  <a:srgbClr val="0070C0"/>
                </a:solidFill>
              </a:rPr>
              <a:t>quitline</a:t>
            </a:r>
            <a:r>
              <a:rPr lang="en-US" sz="2000" dirty="0" smtClean="0">
                <a:solidFill>
                  <a:srgbClr val="0070C0"/>
                </a:solidFill>
              </a:rPr>
              <a:t> information</a:t>
            </a:r>
          </a:p>
          <a:p>
            <a:pPr lvl="1"/>
            <a:r>
              <a:rPr lang="en-US" sz="2000" dirty="0" smtClean="0">
                <a:solidFill>
                  <a:srgbClr val="0070C0"/>
                </a:solidFill>
              </a:rPr>
              <a:t>Require the posting of health warnings				at hookah lounges</a:t>
            </a:r>
            <a:endParaRPr lang="en-US" sz="2000" dirty="0">
              <a:solidFill>
                <a:srgbClr val="0070C0"/>
              </a:solidFill>
            </a:endParaRPr>
          </a:p>
          <a:p>
            <a:pPr marL="0" indent="0">
              <a:buNone/>
            </a:pPr>
            <a:r>
              <a:rPr lang="en-US" sz="2000" b="1" dirty="0" smtClean="0">
                <a:solidFill>
                  <a:srgbClr val="0070C0"/>
                </a:solidFill>
              </a:rPr>
              <a:t>6.  Product </a:t>
            </a:r>
            <a:r>
              <a:rPr lang="en-US" sz="2000" b="1" dirty="0">
                <a:solidFill>
                  <a:srgbClr val="0070C0"/>
                </a:solidFill>
              </a:rPr>
              <a:t>Availability </a:t>
            </a:r>
            <a:endParaRPr lang="en-US" sz="2000" b="1" dirty="0" smtClean="0">
              <a:solidFill>
                <a:srgbClr val="0070C0"/>
              </a:solidFill>
            </a:endParaRPr>
          </a:p>
          <a:p>
            <a:pPr lvl="1"/>
            <a:r>
              <a:rPr lang="en-US" sz="2000" dirty="0" smtClean="0">
                <a:solidFill>
                  <a:srgbClr val="0070C0"/>
                </a:solidFill>
              </a:rPr>
              <a:t>Prohibiting the sale of flavored non-cigarette tobacco products</a:t>
            </a:r>
            <a:endParaRPr lang="en-US" sz="2000" dirty="0">
              <a:solidFill>
                <a:srgbClr val="0070C0"/>
              </a:solidFill>
            </a:endParaRPr>
          </a:p>
          <a:p>
            <a:pPr marL="0" indent="0">
              <a:buNone/>
            </a:pPr>
            <a:endParaRPr lang="en-US" sz="2000" b="1" dirty="0">
              <a:solidFill>
                <a:srgbClr val="0070C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775" y="4092024"/>
            <a:ext cx="3221353" cy="802451"/>
          </a:xfrm>
          <a:prstGeom prst="rect">
            <a:avLst/>
          </a:prstGeom>
        </p:spPr>
      </p:pic>
    </p:spTree>
    <p:extLst>
      <p:ext uri="{BB962C8B-B14F-4D97-AF65-F5344CB8AC3E}">
        <p14:creationId xmlns:p14="http://schemas.microsoft.com/office/powerpoint/2010/main" val="47348049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04" y="1113109"/>
            <a:ext cx="8192763" cy="351877"/>
          </a:xfrm>
        </p:spPr>
        <p:txBody>
          <a:bodyPr>
            <a:noAutofit/>
          </a:bodyPr>
          <a:lstStyle/>
          <a:p>
            <a:r>
              <a:rPr lang="en-US" sz="3000" b="1" dirty="0" smtClean="0">
                <a:solidFill>
                  <a:srgbClr val="0070C0"/>
                </a:solidFill>
              </a:rPr>
              <a:t>Alcohol Use in the United States</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6603" y="1697991"/>
            <a:ext cx="8192763" cy="498598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smtClean="0">
                <a:solidFill>
                  <a:srgbClr val="0070C0"/>
                </a:solidFill>
              </a:rPr>
              <a:t>According to the 2015 National Survey on Drug Use and Health (NSDUH), 86.4% of adults, 18 years or older, reported drinking at some point in their lifetime; 70.1% reported drinking in the previous year; and 56% reported drinking in the previous month.</a:t>
            </a:r>
            <a:r>
              <a:rPr lang="en-US" sz="2400" baseline="30000" dirty="0" smtClean="0">
                <a:solidFill>
                  <a:srgbClr val="0070C0"/>
                </a:solidFill>
              </a:rPr>
              <a:t>1</a:t>
            </a:r>
            <a:endParaRPr lang="en-US" sz="2400" dirty="0" smtClean="0">
              <a:solidFill>
                <a:srgbClr val="0070C0"/>
              </a:solidFill>
            </a:endParaRPr>
          </a:p>
          <a:p>
            <a:pPr marL="285750" indent="-285750">
              <a:spcAft>
                <a:spcPts val="1200"/>
              </a:spcAft>
              <a:buFont typeface="Arial" panose="020B0604020202020204" pitchFamily="34" charset="0"/>
              <a:buChar char="•"/>
            </a:pPr>
            <a:r>
              <a:rPr lang="en-US" sz="2400" dirty="0" smtClean="0">
                <a:solidFill>
                  <a:srgbClr val="0070C0"/>
                </a:solidFill>
              </a:rPr>
              <a:t>NSDUH data also reveals that roughly 623,000 adolescents (12-17 years) and 15.1 million adults (18 years and older) had an alcohol use disorder (AUD).</a:t>
            </a:r>
            <a:r>
              <a:rPr lang="en-US" sz="2400" baseline="30000" dirty="0" smtClean="0">
                <a:solidFill>
                  <a:srgbClr val="0070C0"/>
                </a:solidFill>
              </a:rPr>
              <a:t>2</a:t>
            </a:r>
            <a:endParaRPr lang="en-US" sz="2400" dirty="0">
              <a:solidFill>
                <a:srgbClr val="0070C0"/>
              </a:solidFill>
            </a:endParaRPr>
          </a:p>
          <a:p>
            <a:pPr marL="285750" indent="-285750">
              <a:spcAft>
                <a:spcPts val="1200"/>
              </a:spcAft>
              <a:buFont typeface="Arial" panose="020B0604020202020204" pitchFamily="34" charset="0"/>
              <a:buChar char="•"/>
            </a:pPr>
            <a:r>
              <a:rPr lang="en-US" sz="2400" dirty="0" smtClean="0">
                <a:solidFill>
                  <a:srgbClr val="0070C0"/>
                </a:solidFill>
              </a:rPr>
              <a:t>With </a:t>
            </a:r>
            <a:r>
              <a:rPr lang="en-US" sz="2400" dirty="0">
                <a:solidFill>
                  <a:srgbClr val="0070C0"/>
                </a:solidFill>
              </a:rPr>
              <a:t>an estimated 88,000 people dying from alcohol-related causes </a:t>
            </a:r>
            <a:r>
              <a:rPr lang="en-US" sz="2400" dirty="0" smtClean="0">
                <a:solidFill>
                  <a:srgbClr val="0070C0"/>
                </a:solidFill>
              </a:rPr>
              <a:t>annually</a:t>
            </a:r>
            <a:r>
              <a:rPr lang="en-US" sz="2400" dirty="0">
                <a:solidFill>
                  <a:srgbClr val="0070C0"/>
                </a:solidFill>
              </a:rPr>
              <a:t>, alcohol is the third leading preventable cause of death in the United </a:t>
            </a:r>
            <a:r>
              <a:rPr lang="en-US" sz="2400" dirty="0" smtClean="0">
                <a:solidFill>
                  <a:srgbClr val="0070C0"/>
                </a:solidFill>
              </a:rPr>
              <a:t>States.</a:t>
            </a:r>
            <a:r>
              <a:rPr lang="en-US" sz="2400" baseline="30000" dirty="0" smtClean="0">
                <a:solidFill>
                  <a:srgbClr val="0070C0"/>
                </a:solidFill>
              </a:rPr>
              <a:t>3</a:t>
            </a:r>
            <a:endParaRPr lang="en-US" sz="2400" dirty="0">
              <a:solidFill>
                <a:srgbClr val="0070C0"/>
              </a:solidFill>
            </a:endParaRPr>
          </a:p>
          <a:p>
            <a:endParaRPr lang="en-US" sz="2400" dirty="0">
              <a:solidFill>
                <a:srgbClr val="0070C0"/>
              </a:solidFill>
            </a:endParaRPr>
          </a:p>
        </p:txBody>
      </p:sp>
    </p:spTree>
    <p:extLst>
      <p:ext uri="{BB962C8B-B14F-4D97-AF65-F5344CB8AC3E}">
        <p14:creationId xmlns:p14="http://schemas.microsoft.com/office/powerpoint/2010/main" val="765592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82" y="850445"/>
            <a:ext cx="7676731" cy="650950"/>
          </a:xfrm>
        </p:spPr>
        <p:txBody>
          <a:bodyPr>
            <a:noAutofit/>
          </a:bodyPr>
          <a:lstStyle/>
          <a:p>
            <a:r>
              <a:rPr lang="en-US" sz="3000" b="1" dirty="0" smtClean="0">
                <a:solidFill>
                  <a:srgbClr val="0070C0"/>
                </a:solidFill>
              </a:rPr>
              <a:t>Ideas for Using Your Point-of-Sale Dollars</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518382" y="1433654"/>
            <a:ext cx="7886700" cy="4939713"/>
          </a:xfrm>
        </p:spPr>
        <p:txBody>
          <a:bodyPr>
            <a:noAutofit/>
          </a:bodyPr>
          <a:lstStyle/>
          <a:p>
            <a:pPr lvl="0"/>
            <a:r>
              <a:rPr lang="en-US" sz="1600" dirty="0"/>
              <a:t>Assessing community awareness of point-of-sale issues/disparities in your </a:t>
            </a:r>
            <a:r>
              <a:rPr lang="en-US" sz="1600" dirty="0" smtClean="0"/>
              <a:t>community</a:t>
            </a:r>
          </a:p>
          <a:p>
            <a:pPr lvl="0"/>
            <a:r>
              <a:rPr lang="en-US" sz="1600" dirty="0" smtClean="0"/>
              <a:t>Media </a:t>
            </a:r>
            <a:r>
              <a:rPr lang="en-US" sz="1600" dirty="0"/>
              <a:t>advocacy or social marketing and health communication. </a:t>
            </a:r>
          </a:p>
          <a:p>
            <a:pPr lvl="0"/>
            <a:r>
              <a:rPr lang="en-US" sz="1600" dirty="0"/>
              <a:t>Youth anti-tobacco activities (i.e., point-of-sale anti-tobacco activities</a:t>
            </a:r>
            <a:r>
              <a:rPr lang="en-US" sz="1600" dirty="0" smtClean="0"/>
              <a:t>)</a:t>
            </a:r>
            <a:endParaRPr lang="en-US" sz="1600" dirty="0"/>
          </a:p>
          <a:p>
            <a:pPr lvl="0"/>
            <a:r>
              <a:rPr lang="en-US" sz="1600" dirty="0"/>
              <a:t>Point-of-sale findings and merchant education on these </a:t>
            </a:r>
            <a:r>
              <a:rPr lang="en-US" sz="1600" dirty="0" smtClean="0"/>
              <a:t>findings</a:t>
            </a:r>
            <a:endParaRPr lang="en-US" sz="1600" dirty="0"/>
          </a:p>
          <a:p>
            <a:pPr lvl="0"/>
            <a:r>
              <a:rPr lang="en-US" sz="1600" dirty="0" smtClean="0"/>
              <a:t>Rewards program(s) </a:t>
            </a:r>
            <a:r>
              <a:rPr lang="en-US" sz="1600" dirty="0"/>
              <a:t>for </a:t>
            </a:r>
            <a:r>
              <a:rPr lang="en-US" sz="1600" dirty="0" smtClean="0"/>
              <a:t>merchants and law enforcement </a:t>
            </a:r>
            <a:r>
              <a:rPr lang="en-US" sz="1600" dirty="0"/>
              <a:t>who positively modify the point-of-sale environment </a:t>
            </a:r>
            <a:endParaRPr lang="en-US" sz="1600" dirty="0" smtClean="0"/>
          </a:p>
          <a:p>
            <a:pPr lvl="0"/>
            <a:r>
              <a:rPr lang="en-US" sz="1600" dirty="0" smtClean="0"/>
              <a:t>Working </a:t>
            </a:r>
            <a:r>
              <a:rPr lang="en-US" sz="1600" dirty="0"/>
              <a:t>with PREP merchants/business owners/managers on an informal agreement about moving certain products in their </a:t>
            </a:r>
            <a:r>
              <a:rPr lang="en-US" sz="1600" dirty="0" smtClean="0"/>
              <a:t>store</a:t>
            </a:r>
            <a:endParaRPr lang="en-US" sz="1600" dirty="0"/>
          </a:p>
          <a:p>
            <a:pPr lvl="0"/>
            <a:r>
              <a:rPr lang="en-US" sz="1600" dirty="0"/>
              <a:t>For working with school districts - definitely another good place to share assessment results and the impact that point of sale marketing and promotions have on youth. </a:t>
            </a:r>
          </a:p>
          <a:p>
            <a:pPr lvl="0"/>
            <a:r>
              <a:rPr lang="en-US" sz="1600" dirty="0" smtClean="0"/>
              <a:t>Meeting </a:t>
            </a:r>
            <a:r>
              <a:rPr lang="en-US" sz="1600" dirty="0"/>
              <a:t>with your decision makers (city/county council) - to share the results of your point-of-sale </a:t>
            </a:r>
            <a:r>
              <a:rPr lang="en-US" sz="1600" dirty="0" smtClean="0"/>
              <a:t>assessments</a:t>
            </a:r>
          </a:p>
          <a:p>
            <a:pPr lvl="1"/>
            <a:r>
              <a:rPr lang="en-US" sz="1400" dirty="0" smtClean="0"/>
              <a:t>make </a:t>
            </a:r>
            <a:r>
              <a:rPr lang="en-US" sz="1400" dirty="0"/>
              <a:t>them aware of different policy </a:t>
            </a:r>
            <a:r>
              <a:rPr lang="en-US" sz="1400" dirty="0" smtClean="0"/>
              <a:t>solutions,</a:t>
            </a:r>
          </a:p>
          <a:p>
            <a:pPr lvl="1"/>
            <a:r>
              <a:rPr lang="en-US" sz="1400" dirty="0" smtClean="0"/>
              <a:t>assess </a:t>
            </a:r>
            <a:r>
              <a:rPr lang="en-US" sz="1400" dirty="0"/>
              <a:t>their opinion/viewpoint on those potential interventions</a:t>
            </a:r>
          </a:p>
          <a:p>
            <a:pPr lvl="0"/>
            <a:r>
              <a:rPr lang="en-US" sz="1600" dirty="0"/>
              <a:t>Reach out other </a:t>
            </a:r>
            <a:r>
              <a:rPr lang="en-US" sz="1600" dirty="0" smtClean="0"/>
              <a:t>stakeholders to </a:t>
            </a:r>
            <a:r>
              <a:rPr lang="en-US" sz="1600" dirty="0"/>
              <a:t>talk to them about point of sale </a:t>
            </a:r>
            <a:endParaRPr lang="en-US" sz="1600" dirty="0" smtClean="0"/>
          </a:p>
          <a:p>
            <a:pPr lvl="1"/>
            <a:r>
              <a:rPr lang="en-US" sz="1400" dirty="0" smtClean="0"/>
              <a:t>groups </a:t>
            </a:r>
            <a:r>
              <a:rPr lang="en-US" sz="1400" dirty="0"/>
              <a:t>working on health, equity, planning, beautification, etc. </a:t>
            </a:r>
            <a:endParaRPr lang="en-US" sz="1400" dirty="0" smtClean="0"/>
          </a:p>
          <a:p>
            <a:pPr lvl="1"/>
            <a:r>
              <a:rPr lang="en-US" sz="1400" dirty="0" smtClean="0"/>
              <a:t>business </a:t>
            </a:r>
            <a:r>
              <a:rPr lang="en-US" sz="1400" dirty="0"/>
              <a:t>groups/chamber of commerce, fire dept., police dept., etc</a:t>
            </a:r>
            <a:r>
              <a:rPr lang="en-US" sz="1400" dirty="0" smtClean="0"/>
              <a:t>.</a:t>
            </a:r>
            <a:endParaRPr lang="en-US" sz="1400" dirty="0"/>
          </a:p>
        </p:txBody>
      </p:sp>
    </p:spTree>
    <p:extLst>
      <p:ext uri="{BB962C8B-B14F-4D97-AF65-F5344CB8AC3E}">
        <p14:creationId xmlns:p14="http://schemas.microsoft.com/office/powerpoint/2010/main" val="866033817"/>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82" y="850445"/>
            <a:ext cx="7676731" cy="650950"/>
          </a:xfrm>
        </p:spPr>
        <p:txBody>
          <a:bodyPr>
            <a:noAutofit/>
          </a:bodyPr>
          <a:lstStyle/>
          <a:p>
            <a:r>
              <a:rPr lang="en-US" sz="3000" b="1" dirty="0">
                <a:solidFill>
                  <a:srgbClr val="0070C0"/>
                </a:solidFill>
              </a:rPr>
              <a:t>Ideas for Using Your Point-of-Sale Dollars</a:t>
            </a: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518382" y="1433654"/>
            <a:ext cx="7886700" cy="4939713"/>
          </a:xfrm>
        </p:spPr>
        <p:txBody>
          <a:bodyPr>
            <a:noAutofit/>
          </a:bodyPr>
          <a:lstStyle/>
          <a:p>
            <a:pPr lvl="0"/>
            <a:r>
              <a:rPr lang="en-US" sz="1400" dirty="0" smtClean="0"/>
              <a:t>Reduce </a:t>
            </a:r>
            <a:r>
              <a:rPr lang="en-US" sz="1400" dirty="0"/>
              <a:t>youth access to tobacco (e.g., compliance checks, working with law enforcement, educating local school districts on this information and JUULs, or working with PREP merchants/business owners/managers on an informal agreement about moving certain products in their store so that they aren’t at children’s heights or near youth products, etc.) </a:t>
            </a:r>
            <a:r>
              <a:rPr lang="en-US" sz="1400" dirty="0" smtClean="0"/>
              <a:t>- </a:t>
            </a:r>
          </a:p>
          <a:p>
            <a:pPr lvl="0"/>
            <a:r>
              <a:rPr lang="en-US" sz="1400" dirty="0" smtClean="0"/>
              <a:t>For </a:t>
            </a:r>
            <a:r>
              <a:rPr lang="en-US" sz="1400" dirty="0"/>
              <a:t>working with school districts - definitely another good place to share assessment results and the impact that point of sale marketing and promotions have on youth. </a:t>
            </a:r>
          </a:p>
          <a:p>
            <a:pPr lvl="0"/>
            <a:r>
              <a:rPr lang="en-US" sz="1400" dirty="0"/>
              <a:t>For working with retailers, I think it might also be helpful to focus on a more formal agreement with the retailer (e.g. like the retailer rewards/recognition program you suggested above) having the retailer sign a pledge saying that they will remove ads below three feet, remove self-service items, etc. and giving formal recognition to the retailers that participate (e.g. a newspaper article, a sticker on their door, etc.). </a:t>
            </a:r>
          </a:p>
          <a:p>
            <a:pPr lvl="0"/>
            <a:r>
              <a:rPr lang="en-US" sz="1400" dirty="0"/>
              <a:t>Meeting with your decision makers (city/county council) - to share the results of your point-of-sale assessments, make them aware of different policy solutions, and assess their opinion/viewpoint on those potential interventions</a:t>
            </a:r>
          </a:p>
          <a:p>
            <a:pPr lvl="0"/>
            <a:r>
              <a:rPr lang="en-US" sz="1400" dirty="0"/>
              <a:t>Reach out other stakeholders (e.g. other groups working on health, equity, planning, beautification, etc. business groups/chamber of commerce, fire dept., police dept., etc.) to talk to them about point of sale </a:t>
            </a:r>
            <a:endParaRPr lang="en-US" sz="1400" dirty="0" smtClean="0"/>
          </a:p>
          <a:p>
            <a:r>
              <a:rPr lang="en-US" sz="1400" dirty="0"/>
              <a:t>Often, enforcement activities (e.g. compliance checks for sales to minors) are seen as a separate activity from point-of-sale tobacco control work (though clearly, enforcement of POS policies has to happen and it's helpful if those efforts are integrated). Some states have a pretty stark division between "prevention" and "enforcement" efforts. </a:t>
            </a:r>
            <a:r>
              <a:rPr lang="en-US" sz="1400" dirty="0" smtClean="0"/>
              <a:t>Incentivizing point-of-sale enforcement like advertising ordinances. </a:t>
            </a:r>
            <a:endParaRPr lang="en-US" sz="1400" dirty="0"/>
          </a:p>
          <a:p>
            <a:pPr lvl="0"/>
            <a:endParaRPr lang="en-US" sz="1400" dirty="0"/>
          </a:p>
        </p:txBody>
      </p:sp>
    </p:spTree>
    <p:extLst>
      <p:ext uri="{BB962C8B-B14F-4D97-AF65-F5344CB8AC3E}">
        <p14:creationId xmlns:p14="http://schemas.microsoft.com/office/powerpoint/2010/main" val="1387020208"/>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82" y="850445"/>
            <a:ext cx="7676731" cy="650950"/>
          </a:xfrm>
        </p:spPr>
        <p:txBody>
          <a:bodyPr>
            <a:noAutofit/>
          </a:bodyPr>
          <a:lstStyle/>
          <a:p>
            <a:r>
              <a:rPr lang="en-US" sz="3000" b="1" dirty="0">
                <a:solidFill>
                  <a:srgbClr val="0070C0"/>
                </a:solidFill>
              </a:rPr>
              <a:t>Ideas for Using Your Point-of-Sale Dollars</a:t>
            </a: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518382" y="1433654"/>
            <a:ext cx="6169497" cy="4939713"/>
          </a:xfrm>
        </p:spPr>
        <p:txBody>
          <a:bodyPr>
            <a:noAutofit/>
          </a:bodyPr>
          <a:lstStyle/>
          <a:p>
            <a:pPr lvl="0"/>
            <a:r>
              <a:rPr lang="en-US" sz="1400" dirty="0" smtClean="0"/>
              <a:t>Reduce </a:t>
            </a:r>
            <a:r>
              <a:rPr lang="en-US" sz="1400" dirty="0"/>
              <a:t>youth access to tobacco (e.g., compliance checks, working with law enforcement, educating local school districts on this information and JUULs, or working with PREP merchants/business owners/managers on an informal agreement about moving certain products in their store so that they aren’t at children’s heights or near youth products, etc.) </a:t>
            </a:r>
          </a:p>
          <a:p>
            <a:pPr lvl="0"/>
            <a:endParaRPr lang="en-US" sz="1400" dirty="0" smtClean="0"/>
          </a:p>
          <a:p>
            <a:pPr lvl="0"/>
            <a:endParaRPr lang="en-US" sz="1400" dirty="0"/>
          </a:p>
          <a:p>
            <a:pPr lvl="0"/>
            <a:endParaRPr lang="en-US" sz="1400" dirty="0" smtClean="0"/>
          </a:p>
          <a:p>
            <a:pPr lvl="0"/>
            <a:r>
              <a:rPr lang="en-US" sz="1400" dirty="0" smtClean="0"/>
              <a:t>For </a:t>
            </a:r>
            <a:r>
              <a:rPr lang="en-US" sz="1400" dirty="0"/>
              <a:t>working with school districts - definitely another good place to share assessment results and the impact that point of sale marketing and promotions have on youth. </a:t>
            </a:r>
            <a:endParaRPr lang="en-US" sz="1400" dirty="0" smtClean="0"/>
          </a:p>
          <a:p>
            <a:pPr lvl="0"/>
            <a:endParaRPr lang="en-US" sz="1400" dirty="0"/>
          </a:p>
          <a:p>
            <a:pPr lvl="0"/>
            <a:endParaRPr lang="en-US" sz="1400" dirty="0" smtClean="0"/>
          </a:p>
          <a:p>
            <a:pPr lvl="0"/>
            <a:endParaRPr lang="en-US" sz="1400" dirty="0"/>
          </a:p>
          <a:p>
            <a:pPr lvl="0"/>
            <a:r>
              <a:rPr lang="en-US" sz="1400" dirty="0"/>
              <a:t>For working with retailers, I think it might also be helpful to focus on a more formal agreement with the retailer (e.g. like the retailer rewards/recognition program you suggested above) having the retailer sign a pledge saying that they will remove ads below three feet, remove self-service items, etc. and giving formal recognition to the retailers that participate (e.g. a newspaper article, a sticker on their door, etc.). </a:t>
            </a:r>
          </a:p>
          <a:p>
            <a:pPr marL="0" lvl="0" indent="0">
              <a:buNone/>
            </a:pPr>
            <a:endParaRPr lang="en-US" sz="1400" dirty="0"/>
          </a:p>
        </p:txBody>
      </p:sp>
      <p:pic>
        <p:nvPicPr>
          <p:cNvPr id="2050" name="Picture 2" descr="man selling assorted see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3912" y="3698418"/>
            <a:ext cx="1959700" cy="293759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2" name="Picture 4" descr="red apple fruit on four pyle boo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0261" y="4008474"/>
            <a:ext cx="1368967" cy="96649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4" name="Picture 6" descr="woman wearing blue denim jacket holding bo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3912" y="1869128"/>
            <a:ext cx="1929442" cy="127729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184141"/>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82" y="850445"/>
            <a:ext cx="7676731" cy="650950"/>
          </a:xfrm>
        </p:spPr>
        <p:txBody>
          <a:bodyPr>
            <a:noAutofit/>
          </a:bodyPr>
          <a:lstStyle/>
          <a:p>
            <a:r>
              <a:rPr lang="en-US" sz="3000" b="1" dirty="0">
                <a:solidFill>
                  <a:srgbClr val="0070C0"/>
                </a:solidFill>
              </a:rPr>
              <a:t>Ideas for Using Your Point-of-Sale Dollars</a:t>
            </a: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518382" y="1433654"/>
            <a:ext cx="7886700" cy="4939713"/>
          </a:xfrm>
        </p:spPr>
        <p:txBody>
          <a:bodyPr>
            <a:noAutofit/>
          </a:bodyPr>
          <a:lstStyle/>
          <a:p>
            <a:pPr lvl="0"/>
            <a:r>
              <a:rPr lang="en-US" sz="1400" dirty="0" smtClean="0"/>
              <a:t>Meeting </a:t>
            </a:r>
            <a:r>
              <a:rPr lang="en-US" sz="1400" dirty="0"/>
              <a:t>with your decision makers (city/county council) - to share the results of your point-of-sale assessments, make them aware of different policy solutions, and assess their opinion/viewpoint on those potential </a:t>
            </a:r>
            <a:r>
              <a:rPr lang="en-US" sz="1400" dirty="0" smtClean="0"/>
              <a:t>interventions</a:t>
            </a:r>
          </a:p>
          <a:p>
            <a:pPr lvl="0"/>
            <a:endParaRPr lang="en-US" sz="1400" dirty="0"/>
          </a:p>
          <a:p>
            <a:pPr lvl="0"/>
            <a:endParaRPr lang="en-US" sz="1400" dirty="0" smtClean="0"/>
          </a:p>
          <a:p>
            <a:pPr lvl="0"/>
            <a:endParaRPr lang="en-US" sz="1400" dirty="0"/>
          </a:p>
          <a:p>
            <a:pPr lvl="0"/>
            <a:r>
              <a:rPr lang="en-US" sz="1400" dirty="0"/>
              <a:t>Reach out other stakeholders (e.g. other groups working on health, equity, planning, beautification, etc. business groups/chamber of commerce, fire dept., police dept., etc.) to talk to them about point of sale </a:t>
            </a:r>
            <a:endParaRPr lang="en-US" sz="1400" dirty="0" smtClean="0"/>
          </a:p>
          <a:p>
            <a:pPr lvl="0"/>
            <a:endParaRPr lang="en-US" sz="1400" dirty="0"/>
          </a:p>
          <a:p>
            <a:pPr lvl="0"/>
            <a:endParaRPr lang="en-US" sz="1400" dirty="0"/>
          </a:p>
          <a:p>
            <a:pPr lvl="0"/>
            <a:endParaRPr lang="en-US" sz="1400" dirty="0" smtClean="0"/>
          </a:p>
          <a:p>
            <a:r>
              <a:rPr lang="en-US" sz="1400" dirty="0"/>
              <a:t>Often, enforcement activities (e.g. compliance checks for sales to minors) are seen as a separate activity from point-of-sale tobacco control work (though clearly, enforcement of POS policies has to happen and it's helpful if those efforts are integrated). Some states have a pretty stark division between "prevention" and "enforcement" efforts. </a:t>
            </a:r>
            <a:r>
              <a:rPr lang="en-US" sz="1400" dirty="0" smtClean="0"/>
              <a:t>Incentivizing point-of-sale enforcement like advertising ordinances. </a:t>
            </a:r>
            <a:endParaRPr lang="en-US" sz="1400" dirty="0"/>
          </a:p>
          <a:p>
            <a:pPr lvl="0"/>
            <a:endParaRPr lang="en-US" sz="1400" dirty="0"/>
          </a:p>
        </p:txBody>
      </p:sp>
      <p:pic>
        <p:nvPicPr>
          <p:cNvPr id="1026" name="Picture 2" descr="male putting sticky notes on wa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9853" y="3669966"/>
            <a:ext cx="1593155" cy="106263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man writing on pap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9853" y="1938390"/>
            <a:ext cx="1721690" cy="11483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ayscale photo of two policemen standing near sto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2519" y="5645888"/>
            <a:ext cx="1759024" cy="116447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750841"/>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04" y="938153"/>
            <a:ext cx="7676731" cy="351877"/>
          </a:xfrm>
        </p:spPr>
        <p:txBody>
          <a:bodyPr>
            <a:noAutofit/>
          </a:bodyPr>
          <a:lstStyle/>
          <a:p>
            <a:r>
              <a:rPr lang="en-US" sz="3000" b="1" dirty="0" smtClean="0">
                <a:solidFill>
                  <a:srgbClr val="0070C0"/>
                </a:solidFill>
              </a:rPr>
              <a:t>References</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628650" y="1472215"/>
            <a:ext cx="7886700" cy="4981748"/>
          </a:xfrm>
        </p:spPr>
        <p:txBody>
          <a:bodyPr>
            <a:normAutofit fontScale="92500" lnSpcReduction="20000"/>
          </a:bodyPr>
          <a:lstStyle/>
          <a:p>
            <a:pPr>
              <a:lnSpc>
                <a:spcPct val="100000"/>
              </a:lnSpc>
              <a:buFont typeface="+mj-lt"/>
              <a:buAutoNum type="arabicPeriod"/>
            </a:pPr>
            <a:r>
              <a:rPr lang="en-US" sz="1200" dirty="0"/>
              <a:t>Substance Abuse and Mental Health Services Administration (SAMHSA). 2015 National Survey on Drug Use and Health (NSDUH). Table 2.41B—Alcohol Use in Lifetime, Past Year, and Past Month among Persons Aged 12 or Older, by Demographic Characteristics: Percentages, 2014 and 2015. Available at: </a:t>
            </a:r>
            <a:r>
              <a:rPr lang="en-US" sz="1200" u="sng" dirty="0">
                <a:hlinkClick r:id="rId3"/>
              </a:rPr>
              <a:t>https://www.samhsa.gov/data/sites/default/files/NSDUH-DetTabs-2015/NSDUH-DetTabs-2015/NSDUH-DetTabs-2015.htm#tab2-41b</a:t>
            </a:r>
            <a:r>
              <a:rPr lang="en-US" sz="1200" dirty="0"/>
              <a:t>. Accessed 1/18/17. </a:t>
            </a:r>
            <a:endParaRPr lang="en-US" sz="1200" dirty="0" smtClean="0"/>
          </a:p>
          <a:p>
            <a:pPr>
              <a:lnSpc>
                <a:spcPct val="100000"/>
              </a:lnSpc>
              <a:buFont typeface="+mj-lt"/>
              <a:buAutoNum type="arabicPeriod"/>
            </a:pPr>
            <a:r>
              <a:rPr lang="en-US" sz="1200" dirty="0"/>
              <a:t>Substance Abuse and Mental Health Services Administration (SAMHSA). 2015 National Survey on Drug Use and Health (NSDUH). Table 5.5A—Substance Use Disorder in Past Year among Persons Aged 12 to 17, by Demographic Characteristics: Numbers in Thousands, 2014 and 2015. Available at: </a:t>
            </a:r>
            <a:r>
              <a:rPr lang="en-US" sz="1200" u="sng" dirty="0">
                <a:hlinkClick r:id="rId4"/>
              </a:rPr>
              <a:t>https://www.samhsa.gov/data/sites/default/files/NSDUH-DetTabs-2015/NSDUH-DetTabs-2015/NSDUH-DetTabs-2015.htm#tab5-5a</a:t>
            </a:r>
            <a:r>
              <a:rPr lang="en-US" sz="1200" dirty="0"/>
              <a:t>. Accessed 1/18/17. </a:t>
            </a:r>
            <a:endParaRPr lang="en-US" sz="1200" dirty="0" smtClean="0"/>
          </a:p>
          <a:p>
            <a:pPr>
              <a:lnSpc>
                <a:spcPct val="100000"/>
              </a:lnSpc>
              <a:buFont typeface="+mj-lt"/>
              <a:buAutoNum type="arabicPeriod"/>
            </a:pPr>
            <a:r>
              <a:rPr lang="en-US" sz="1200" dirty="0"/>
              <a:t>Substance Abuse and Mental Health Services Administration (SAMHSA). 2015 National Survey on Drug Use and Health (NSDUH). Table 5.6A—Substance Use Disorder in Past Year among Persons Aged 18 or Older, by Demographic Characteristics: Numbers in Thousands, 2014 and 2015. Available at: </a:t>
            </a:r>
            <a:r>
              <a:rPr lang="en-US" sz="1200" u="sng" dirty="0">
                <a:hlinkClick r:id="rId5"/>
              </a:rPr>
              <a:t>https://www.samhsa.gov/data/sites/default/files/NSDUH-DetTabs-2015/NSDUH-DetTabs-2015/NSDUH-DetTabs-2015.htm#tab5-6a</a:t>
            </a:r>
            <a:r>
              <a:rPr lang="en-US" sz="1200" dirty="0"/>
              <a:t>. Accessed 1/18/17. </a:t>
            </a:r>
            <a:endParaRPr lang="en-US" sz="1200" dirty="0" smtClean="0"/>
          </a:p>
          <a:p>
            <a:pPr>
              <a:lnSpc>
                <a:spcPct val="100000"/>
              </a:lnSpc>
              <a:buFont typeface="+mj-lt"/>
              <a:buAutoNum type="arabicPeriod"/>
            </a:pPr>
            <a:r>
              <a:rPr lang="en-US" sz="1200" dirty="0"/>
              <a:t>The Nielsen Company. (2016, April 24). Assessing the Reduced Growth of the U.S. Adult Beverage Market. Retrieved October 24, 2018, from </a:t>
            </a:r>
            <a:r>
              <a:rPr lang="en-US" sz="1200" dirty="0">
                <a:hlinkClick r:id="rId6"/>
              </a:rPr>
              <a:t>https://</a:t>
            </a:r>
            <a:r>
              <a:rPr lang="en-US" sz="1200" dirty="0" smtClean="0">
                <a:hlinkClick r:id="rId6"/>
              </a:rPr>
              <a:t>www.nielsen.com/us/en/insights/news/2018/assessing-the-reduced-growth-of-the-us-adult-beverage-market.html</a:t>
            </a:r>
            <a:endParaRPr lang="en-US" sz="1200" dirty="0" smtClean="0"/>
          </a:p>
          <a:p>
            <a:pPr>
              <a:lnSpc>
                <a:spcPct val="100000"/>
              </a:lnSpc>
              <a:buFont typeface="+mj-lt"/>
              <a:buAutoNum type="arabicPeriod"/>
            </a:pPr>
            <a:r>
              <a:rPr lang="en-US" sz="1200" dirty="0" err="1"/>
              <a:t>Beaudette</a:t>
            </a:r>
            <a:r>
              <a:rPr lang="en-US" sz="1200" dirty="0"/>
              <a:t>, J. (2015, November 12). </a:t>
            </a:r>
            <a:r>
              <a:rPr lang="en-US" sz="1200" i="1" dirty="0"/>
              <a:t>Overview Of The U.S. Beverage Alcohol Market, Trends &amp; Market Entry Conditions</a:t>
            </a:r>
            <a:r>
              <a:rPr lang="en-US" sz="1200" dirty="0"/>
              <a:t> [PDF]. The Gateway to </a:t>
            </a:r>
            <a:r>
              <a:rPr lang="en-US" sz="1200" dirty="0" err="1"/>
              <a:t>Growth.Beverage</a:t>
            </a:r>
            <a:r>
              <a:rPr lang="en-US" sz="1200" dirty="0"/>
              <a:t> Alcohol Community Symposium</a:t>
            </a:r>
          </a:p>
          <a:p>
            <a:pPr>
              <a:lnSpc>
                <a:spcPct val="100000"/>
              </a:lnSpc>
              <a:buFont typeface="+mj-lt"/>
              <a:buAutoNum type="arabicPeriod"/>
            </a:pPr>
            <a:r>
              <a:rPr lang="en-US" sz="1200" dirty="0" smtClean="0"/>
              <a:t>Nelson</a:t>
            </a:r>
            <a:r>
              <a:rPr lang="en-US" sz="1200" dirty="0"/>
              <a:t>, T. F., Xuan, Z., </a:t>
            </a:r>
            <a:r>
              <a:rPr lang="en-US" sz="1200" dirty="0" err="1"/>
              <a:t>Babor</a:t>
            </a:r>
            <a:r>
              <a:rPr lang="en-US" sz="1200" dirty="0"/>
              <a:t>, T. F., Brewer, R. D., </a:t>
            </a:r>
            <a:r>
              <a:rPr lang="en-US" sz="1200" dirty="0" err="1"/>
              <a:t>Chaloupka</a:t>
            </a:r>
            <a:r>
              <a:rPr lang="en-US" sz="1200" dirty="0"/>
              <a:t>, F. J., </a:t>
            </a:r>
            <a:r>
              <a:rPr lang="en-US" sz="1200" dirty="0" err="1"/>
              <a:t>Gruenewald</a:t>
            </a:r>
            <a:r>
              <a:rPr lang="en-US" sz="1200" dirty="0"/>
              <a:t>, P. J., . . . </a:t>
            </a:r>
            <a:r>
              <a:rPr lang="en-US" sz="1200" dirty="0" err="1"/>
              <a:t>Naimi</a:t>
            </a:r>
            <a:r>
              <a:rPr lang="en-US" sz="1200" dirty="0"/>
              <a:t>, T. S. (2013). Efficacy and the Strength of Evidence of U.S. Alcohol Control Policies. </a:t>
            </a:r>
            <a:r>
              <a:rPr lang="en-US" sz="1200" i="1" dirty="0"/>
              <a:t>American Journal of Preventive Medicine,</a:t>
            </a:r>
            <a:r>
              <a:rPr lang="en-US" sz="1200" dirty="0"/>
              <a:t> </a:t>
            </a:r>
            <a:r>
              <a:rPr lang="en-US" sz="1200" i="1" dirty="0"/>
              <a:t>45</a:t>
            </a:r>
            <a:r>
              <a:rPr lang="en-US" sz="1200" dirty="0"/>
              <a:t>(1), 19-28. </a:t>
            </a:r>
            <a:r>
              <a:rPr lang="en-US" sz="1200" dirty="0" smtClean="0"/>
              <a:t>doi:10.1016/j.amepre.2013.03.008</a:t>
            </a:r>
            <a:endParaRPr lang="en-US" sz="1200" dirty="0"/>
          </a:p>
          <a:p>
            <a:pPr>
              <a:lnSpc>
                <a:spcPct val="100000"/>
              </a:lnSpc>
            </a:pPr>
            <a:r>
              <a:rPr lang="en-US" sz="1200" dirty="0"/>
              <a:t>Center for Public Health Systems Science. Point-of-Sale Report to the Nation: Realizing the Power of States and Communities to Change the Tobacco Retail and Policy Landscape. St. Louis, MO: Center for Public Health Systems Science at the Brown School at Washington University in St. Louis and the National Cancer Institute, State and Community Tobacco Control Research Initiative, 2016. </a:t>
            </a:r>
            <a:r>
              <a:rPr lang="en-US" sz="1200" dirty="0" smtClean="0"/>
              <a:t> </a:t>
            </a:r>
          </a:p>
          <a:p>
            <a:pPr>
              <a:lnSpc>
                <a:spcPct val="150000"/>
              </a:lnSpc>
            </a:pPr>
            <a:r>
              <a:rPr lang="en-US" sz="1200" dirty="0" smtClean="0"/>
              <a:t>Department </a:t>
            </a:r>
            <a:r>
              <a:rPr lang="en-US" sz="1200" dirty="0"/>
              <a:t>of Alcohol and Other Drug Abuse Services. (2017). </a:t>
            </a:r>
            <a:r>
              <a:rPr lang="en-US" sz="1200" i="1" dirty="0" err="1" smtClean="0"/>
              <a:t>Daodas</a:t>
            </a:r>
            <a:r>
              <a:rPr lang="en-US" sz="1200" i="1" dirty="0" smtClean="0"/>
              <a:t> </a:t>
            </a:r>
            <a:r>
              <a:rPr lang="en-US" sz="1200" i="1" dirty="0"/>
              <a:t>block grant governing terms </a:t>
            </a:r>
            <a:r>
              <a:rPr lang="en-US" sz="1200" i="1" dirty="0" err="1"/>
              <a:t>fy</a:t>
            </a:r>
            <a:r>
              <a:rPr lang="en-US" sz="1200" i="1" dirty="0"/>
              <a:t> 2018</a:t>
            </a:r>
            <a:r>
              <a:rPr lang="en-US" sz="1200" dirty="0"/>
              <a:t>. Columbia, SC.  </a:t>
            </a:r>
          </a:p>
          <a:p>
            <a:pPr>
              <a:lnSpc>
                <a:spcPct val="110000"/>
              </a:lnSpc>
            </a:pPr>
            <a:r>
              <a:rPr lang="en-US" sz="1200" dirty="0"/>
              <a:t>Substance Abuse and Mental Health Services Administration. (December 1, 2017). </a:t>
            </a:r>
            <a:r>
              <a:rPr lang="en-US" sz="1200" i="1" dirty="0"/>
              <a:t>Applying the strategic prevention framework (</a:t>
            </a:r>
            <a:r>
              <a:rPr lang="en-US" sz="1200" i="1" dirty="0" err="1"/>
              <a:t>spf</a:t>
            </a:r>
            <a:r>
              <a:rPr lang="en-US" sz="1200" i="1" dirty="0"/>
              <a:t>)</a:t>
            </a:r>
            <a:r>
              <a:rPr lang="en-US" sz="1200" dirty="0"/>
              <a:t>. Retrieved from </a:t>
            </a:r>
            <a:r>
              <a:rPr lang="en-US" sz="1200" u="sng" dirty="0">
                <a:hlinkClick r:id="rId7"/>
              </a:rPr>
              <a:t>https://www.samhsa.gov/capt/applying-strategic-prevention-framework</a:t>
            </a:r>
            <a:r>
              <a:rPr lang="en-US" sz="1200" dirty="0"/>
              <a:t> </a:t>
            </a:r>
          </a:p>
          <a:p>
            <a:pPr>
              <a:lnSpc>
                <a:spcPct val="150000"/>
              </a:lnSpc>
            </a:pPr>
            <a:endParaRPr lang="en-US" sz="2400" dirty="0" smtClean="0">
              <a:solidFill>
                <a:schemeClr val="accent1">
                  <a:lumMod val="50000"/>
                </a:schemeClr>
              </a:solidFill>
            </a:endParaRPr>
          </a:p>
        </p:txBody>
      </p:sp>
    </p:spTree>
    <p:extLst>
      <p:ext uri="{BB962C8B-B14F-4D97-AF65-F5344CB8AC3E}">
        <p14:creationId xmlns:p14="http://schemas.microsoft.com/office/powerpoint/2010/main" val="3381465890"/>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82" y="1596215"/>
            <a:ext cx="7886700" cy="673656"/>
          </a:xfrm>
        </p:spPr>
        <p:txBody>
          <a:bodyPr>
            <a:noAutofit/>
          </a:bodyPr>
          <a:lstStyle/>
          <a:p>
            <a:pPr algn="ctr"/>
            <a:r>
              <a:rPr lang="en-US" sz="4800" b="1" dirty="0" smtClean="0">
                <a:solidFill>
                  <a:srgbClr val="71AF47"/>
                </a:solidFill>
              </a:rPr>
              <a:t>CONTACT US FOR MORE INFORMATION</a:t>
            </a:r>
            <a:endParaRPr lang="en-US" sz="4800" b="1" dirty="0">
              <a:solidFill>
                <a:srgbClr val="71AF47"/>
              </a:solidFill>
            </a:endParaRPr>
          </a:p>
        </p:txBody>
      </p:sp>
      <p:sp>
        <p:nvSpPr>
          <p:cNvPr id="3" name="Content Placeholder 2"/>
          <p:cNvSpPr>
            <a:spLocks noGrp="1"/>
          </p:cNvSpPr>
          <p:nvPr>
            <p:ph idx="1"/>
          </p:nvPr>
        </p:nvSpPr>
        <p:spPr>
          <a:xfrm>
            <a:off x="518382" y="3021452"/>
            <a:ext cx="7886700" cy="3236349"/>
          </a:xfrm>
        </p:spPr>
        <p:txBody>
          <a:bodyPr>
            <a:noAutofit/>
          </a:bodyPr>
          <a:lstStyle/>
          <a:p>
            <a:pPr marL="0" indent="0" algn="ctr" fontAlgn="t">
              <a:buNone/>
            </a:pPr>
            <a:r>
              <a:rPr lang="en-US" sz="1800" b="1" dirty="0">
                <a:solidFill>
                  <a:schemeClr val="accent5">
                    <a:lumMod val="75000"/>
                  </a:schemeClr>
                </a:solidFill>
              </a:rPr>
              <a:t>Physical Address:</a:t>
            </a:r>
          </a:p>
          <a:p>
            <a:pPr marL="0" indent="0" algn="ctr" fontAlgn="t">
              <a:buNone/>
            </a:pPr>
            <a:r>
              <a:rPr lang="en-US" sz="1800" dirty="0">
                <a:solidFill>
                  <a:srgbClr val="0070C0"/>
                </a:solidFill>
              </a:rPr>
              <a:t>1801 Main Street, 4th Floor</a:t>
            </a:r>
          </a:p>
          <a:p>
            <a:pPr marL="0" indent="0" algn="ctr" fontAlgn="t">
              <a:buNone/>
            </a:pPr>
            <a:r>
              <a:rPr lang="en-US" sz="1800" dirty="0">
                <a:solidFill>
                  <a:srgbClr val="0070C0"/>
                </a:solidFill>
              </a:rPr>
              <a:t>Columbia, SC 29201</a:t>
            </a:r>
          </a:p>
          <a:p>
            <a:pPr marL="0" indent="0" algn="ctr" fontAlgn="t">
              <a:buNone/>
            </a:pPr>
            <a:endParaRPr lang="en-US" sz="1800" b="1" dirty="0">
              <a:solidFill>
                <a:srgbClr val="0070C0"/>
              </a:solidFill>
            </a:endParaRPr>
          </a:p>
          <a:p>
            <a:pPr marL="0" indent="0" algn="ctr" fontAlgn="t">
              <a:buNone/>
            </a:pPr>
            <a:r>
              <a:rPr lang="en-US" sz="1800" b="1" dirty="0">
                <a:solidFill>
                  <a:schemeClr val="accent5">
                    <a:lumMod val="75000"/>
                  </a:schemeClr>
                </a:solidFill>
              </a:rPr>
              <a:t>Phone:</a:t>
            </a:r>
          </a:p>
          <a:p>
            <a:pPr marL="0" indent="0" algn="ctr" fontAlgn="t">
              <a:buNone/>
            </a:pPr>
            <a:r>
              <a:rPr lang="en-US" sz="1800" dirty="0">
                <a:solidFill>
                  <a:srgbClr val="0070C0"/>
                </a:solidFill>
              </a:rPr>
              <a:t>803.896.5555</a:t>
            </a:r>
          </a:p>
          <a:p>
            <a:pPr marL="0" indent="0" fontAlgn="t">
              <a:buNone/>
            </a:pPr>
            <a:endParaRPr lang="en-US" sz="1800" dirty="0">
              <a:solidFill>
                <a:srgbClr val="0070C0"/>
              </a:solidFill>
            </a:endParaRPr>
          </a:p>
          <a:p>
            <a:pPr marL="0" indent="0" algn="ctr" fontAlgn="t">
              <a:buNone/>
            </a:pPr>
            <a:r>
              <a:rPr lang="en-US" sz="1800" dirty="0">
                <a:solidFill>
                  <a:srgbClr val="0070C0"/>
                </a:solidFill>
                <a:hlinkClick r:id="rId2"/>
              </a:rPr>
              <a:t>www.daodas.sc.gov</a:t>
            </a:r>
            <a:r>
              <a:rPr lang="en-US" sz="1800" dirty="0">
                <a:solidFill>
                  <a:srgbClr val="0070C0"/>
                </a:solidFill>
              </a:rPr>
              <a:t> </a:t>
            </a:r>
          </a:p>
        </p:txBody>
      </p:sp>
      <p:sp>
        <p:nvSpPr>
          <p:cNvPr id="8"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9"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390901"/>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05" y="1113109"/>
            <a:ext cx="7143750" cy="351877"/>
          </a:xfrm>
        </p:spPr>
        <p:txBody>
          <a:bodyPr>
            <a:noAutofit/>
          </a:bodyPr>
          <a:lstStyle/>
          <a:p>
            <a:r>
              <a:rPr lang="en-US" sz="3000" b="1" dirty="0" smtClean="0">
                <a:solidFill>
                  <a:srgbClr val="0070C0"/>
                </a:solidFill>
              </a:rPr>
              <a:t>Public Health Objectives On Alcohol</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6605" y="1693586"/>
            <a:ext cx="8192763" cy="3754874"/>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rgbClr val="0070C0"/>
                </a:solidFill>
              </a:rPr>
              <a:t>If we as prevention specialists, educators, or public health practitioners reduce the burden on health caused by harmful misuse and abuse of alcohol…</a:t>
            </a:r>
          </a:p>
          <a:p>
            <a:pPr marL="285750" indent="-285750">
              <a:lnSpc>
                <a:spcPct val="150000"/>
              </a:lnSpc>
              <a:buFont typeface="Arial" panose="020B0604020202020204" pitchFamily="34" charset="0"/>
              <a:buChar char="•"/>
            </a:pPr>
            <a:r>
              <a:rPr lang="en-US" sz="2800" dirty="0" smtClean="0">
                <a:solidFill>
                  <a:srgbClr val="0070C0"/>
                </a:solidFill>
              </a:rPr>
              <a:t>We can do three key things:</a:t>
            </a:r>
          </a:p>
          <a:p>
            <a:pPr marL="971550" lvl="1" indent="-514350">
              <a:buFont typeface="+mj-lt"/>
              <a:buAutoNum type="arabicPeriod"/>
            </a:pPr>
            <a:r>
              <a:rPr lang="en-US" sz="2800" dirty="0" smtClean="0">
                <a:solidFill>
                  <a:srgbClr val="0070C0"/>
                </a:solidFill>
              </a:rPr>
              <a:t>Prevent injuries</a:t>
            </a:r>
          </a:p>
          <a:p>
            <a:pPr marL="971550" lvl="1" indent="-514350">
              <a:buFont typeface="+mj-lt"/>
              <a:buAutoNum type="arabicPeriod"/>
            </a:pPr>
            <a:r>
              <a:rPr lang="en-US" sz="2800" dirty="0" smtClean="0">
                <a:solidFill>
                  <a:srgbClr val="0070C0"/>
                </a:solidFill>
              </a:rPr>
              <a:t>Reduce disease</a:t>
            </a:r>
          </a:p>
          <a:p>
            <a:pPr marL="971550" lvl="1" indent="-514350">
              <a:buFont typeface="+mj-lt"/>
              <a:buAutoNum type="arabicPeriod"/>
            </a:pPr>
            <a:r>
              <a:rPr lang="en-US" sz="2800" dirty="0" smtClean="0">
                <a:solidFill>
                  <a:srgbClr val="0070C0"/>
                </a:solidFill>
              </a:rPr>
              <a:t>Save lives</a:t>
            </a:r>
          </a:p>
          <a:p>
            <a:endParaRPr lang="en-US" sz="2800" dirty="0">
              <a:solidFill>
                <a:srgbClr val="0070C0"/>
              </a:solidFill>
            </a:endParaRPr>
          </a:p>
        </p:txBody>
      </p:sp>
      <p:pic>
        <p:nvPicPr>
          <p:cNvPr id="3" name="Picture 2"/>
          <p:cNvPicPr>
            <a:picLocks noChangeAspect="1"/>
          </p:cNvPicPr>
          <p:nvPr/>
        </p:nvPicPr>
        <p:blipFill>
          <a:blip r:embed="rId4"/>
          <a:stretch>
            <a:fillRect/>
          </a:stretch>
        </p:blipFill>
        <p:spPr>
          <a:xfrm>
            <a:off x="5105677" y="3798991"/>
            <a:ext cx="3553691" cy="2587087"/>
          </a:xfrm>
          <a:prstGeom prst="rect">
            <a:avLst/>
          </a:prstGeom>
          <a:ln w="12700">
            <a:solidFill>
              <a:schemeClr val="accent1"/>
            </a:solidFill>
          </a:ln>
        </p:spPr>
      </p:pic>
    </p:spTree>
    <p:extLst>
      <p:ext uri="{BB962C8B-B14F-4D97-AF65-F5344CB8AC3E}">
        <p14:creationId xmlns:p14="http://schemas.microsoft.com/office/powerpoint/2010/main" val="262544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04" y="1113109"/>
            <a:ext cx="8192763" cy="351877"/>
          </a:xfrm>
        </p:spPr>
        <p:txBody>
          <a:bodyPr>
            <a:noAutofit/>
          </a:bodyPr>
          <a:lstStyle/>
          <a:p>
            <a:r>
              <a:rPr lang="en-US" sz="3000" b="1" dirty="0" smtClean="0">
                <a:solidFill>
                  <a:srgbClr val="0070C0"/>
                </a:solidFill>
              </a:rPr>
              <a:t>Tobacco Use in the United States</a:t>
            </a:r>
            <a:endParaRPr lang="en-US" sz="3000" b="1" dirty="0">
              <a:solidFill>
                <a:srgbClr val="0070C0"/>
              </a:solidFill>
            </a:endParaRPr>
          </a:p>
        </p:txBody>
      </p:sp>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6603" y="1697991"/>
            <a:ext cx="8192763" cy="461665"/>
          </a:xfrm>
          <a:prstGeom prst="rect">
            <a:avLst/>
          </a:prstGeom>
          <a:noFill/>
        </p:spPr>
        <p:txBody>
          <a:bodyPr wrap="square" rtlCol="0">
            <a:spAutoFit/>
          </a:bodyPr>
          <a:lstStyle/>
          <a:p>
            <a:pPr marL="285750" indent="-285750">
              <a:spcAft>
                <a:spcPts val="1200"/>
              </a:spcAft>
              <a:buFont typeface="Arial" panose="020B0604020202020204" pitchFamily="34" charset="0"/>
              <a:buChar char="•"/>
            </a:pPr>
            <a:endParaRPr lang="en-US" sz="2400" dirty="0">
              <a:solidFill>
                <a:srgbClr val="0070C0"/>
              </a:solidFill>
            </a:endParaRPr>
          </a:p>
        </p:txBody>
      </p:sp>
      <p:sp>
        <p:nvSpPr>
          <p:cNvPr id="3" name="Rectangle 2"/>
          <p:cNvSpPr/>
          <p:nvPr/>
        </p:nvSpPr>
        <p:spPr>
          <a:xfrm>
            <a:off x="421360" y="6085913"/>
            <a:ext cx="7059404" cy="553998"/>
          </a:xfrm>
          <a:prstGeom prst="rect">
            <a:avLst/>
          </a:prstGeom>
        </p:spPr>
        <p:txBody>
          <a:bodyPr wrap="square">
            <a:spAutoFit/>
          </a:bodyPr>
          <a:lstStyle/>
          <a:p>
            <a:r>
              <a:rPr lang="en-US" sz="1000" dirty="0" smtClean="0">
                <a:solidFill>
                  <a:srgbClr val="333333"/>
                </a:solidFill>
                <a:latin typeface="TimesNewRoman"/>
              </a:rPr>
              <a:t>Reference </a:t>
            </a:r>
          </a:p>
          <a:p>
            <a:r>
              <a:rPr lang="en-US" sz="1000" dirty="0" smtClean="0">
                <a:solidFill>
                  <a:srgbClr val="333333"/>
                </a:solidFill>
                <a:latin typeface="TimesNewRoman"/>
              </a:rPr>
              <a:t>1. Smoking </a:t>
            </a:r>
            <a:r>
              <a:rPr lang="en-US" sz="1000" dirty="0">
                <a:solidFill>
                  <a:srgbClr val="333333"/>
                </a:solidFill>
                <a:latin typeface="TimesNewRoman"/>
              </a:rPr>
              <a:t>&amp; Tobacco Use. (2018, February 20). Retrieved October 31, 2018, from https://www.cdc.gov/tobacco/data_statistics/fact_sheets/fast_facts/index.htm</a:t>
            </a:r>
            <a:endParaRPr lang="en-US" sz="1000" dirty="0"/>
          </a:p>
        </p:txBody>
      </p:sp>
      <p:sp>
        <p:nvSpPr>
          <p:cNvPr id="6" name="Rectangle 5"/>
          <p:cNvSpPr/>
          <p:nvPr/>
        </p:nvSpPr>
        <p:spPr>
          <a:xfrm>
            <a:off x="466603" y="1787922"/>
            <a:ext cx="7983422" cy="923330"/>
          </a:xfrm>
          <a:prstGeom prst="rect">
            <a:avLst/>
          </a:prstGeom>
        </p:spPr>
        <p:txBody>
          <a:bodyPr wrap="square">
            <a:spAutoFit/>
          </a:bodyPr>
          <a:lstStyle/>
          <a:p>
            <a:pPr>
              <a:buFont typeface="Arial" panose="020B0604020202020204" pitchFamily="34" charset="0"/>
              <a:buChar char="•"/>
            </a:pPr>
            <a:r>
              <a:rPr lang="en-US" dirty="0" smtClean="0">
                <a:solidFill>
                  <a:srgbClr val="0070C0"/>
                </a:solidFill>
                <a:latin typeface="Lato"/>
              </a:rPr>
              <a:t>In </a:t>
            </a:r>
            <a:r>
              <a:rPr lang="en-US" dirty="0">
                <a:solidFill>
                  <a:srgbClr val="0070C0"/>
                </a:solidFill>
                <a:latin typeface="Lato"/>
              </a:rPr>
              <a:t>2016, $9.5 billion was spent on advertising and promotion of cigarettes and smokeless tobacco combined—about $26 million every day, and more than $1 million every </a:t>
            </a:r>
            <a:r>
              <a:rPr lang="en-US" dirty="0" smtClean="0">
                <a:solidFill>
                  <a:srgbClr val="0070C0"/>
                </a:solidFill>
                <a:latin typeface="Lato"/>
              </a:rPr>
              <a:t>hour.</a:t>
            </a:r>
            <a:r>
              <a:rPr lang="en-US" baseline="30000" dirty="0" smtClean="0">
                <a:solidFill>
                  <a:srgbClr val="0070C0"/>
                </a:solidFill>
                <a:latin typeface="Lato"/>
              </a:rPr>
              <a:t>1</a:t>
            </a:r>
            <a:endParaRPr lang="en-US" dirty="0" smtClean="0">
              <a:solidFill>
                <a:srgbClr val="0070C0"/>
              </a:solidFill>
              <a:latin typeface="Lato"/>
            </a:endParaRPr>
          </a:p>
        </p:txBody>
      </p:sp>
      <p:sp>
        <p:nvSpPr>
          <p:cNvPr id="9" name="Rectangle 8"/>
          <p:cNvSpPr/>
          <p:nvPr/>
        </p:nvSpPr>
        <p:spPr>
          <a:xfrm>
            <a:off x="421360" y="2812022"/>
            <a:ext cx="8080744" cy="3139321"/>
          </a:xfrm>
          <a:prstGeom prst="rect">
            <a:avLst/>
          </a:prstGeom>
        </p:spPr>
        <p:txBody>
          <a:bodyPr wrap="square">
            <a:spAutoFit/>
          </a:bodyPr>
          <a:lstStyle/>
          <a:p>
            <a:pPr>
              <a:buFont typeface="Arial" panose="020B0604020202020204" pitchFamily="34" charset="0"/>
              <a:buChar char="•"/>
            </a:pPr>
            <a:r>
              <a:rPr lang="en-US" dirty="0">
                <a:solidFill>
                  <a:srgbClr val="0070C0"/>
                </a:solidFill>
                <a:latin typeface="Lato"/>
              </a:rPr>
              <a:t>Cigarette smoking is responsible for more than 480,000 deaths per year in the United States, including more than 41,000 deaths resulting from secondhand smoke exposure. This is about one in five deaths annually, or 1,300 deaths every </a:t>
            </a:r>
            <a:r>
              <a:rPr lang="en-US" dirty="0" smtClean="0">
                <a:solidFill>
                  <a:srgbClr val="0070C0"/>
                </a:solidFill>
                <a:latin typeface="Lato"/>
              </a:rPr>
              <a:t>day.</a:t>
            </a:r>
            <a:r>
              <a:rPr lang="en-US" baseline="30000" dirty="0" smtClean="0">
                <a:solidFill>
                  <a:srgbClr val="0070C0"/>
                </a:solidFill>
                <a:latin typeface="Lato"/>
              </a:rPr>
              <a:t>1</a:t>
            </a:r>
          </a:p>
          <a:p>
            <a:pPr>
              <a:buFont typeface="Arial" panose="020B0604020202020204" pitchFamily="34" charset="0"/>
              <a:buChar char="•"/>
            </a:pPr>
            <a:endParaRPr lang="en-US" dirty="0">
              <a:solidFill>
                <a:srgbClr val="0070C0"/>
              </a:solidFill>
              <a:latin typeface="Lato"/>
            </a:endParaRPr>
          </a:p>
          <a:p>
            <a:pPr>
              <a:buFont typeface="Arial" panose="020B0604020202020204" pitchFamily="34" charset="0"/>
              <a:buChar char="•"/>
            </a:pPr>
            <a:r>
              <a:rPr lang="en-US" dirty="0">
                <a:solidFill>
                  <a:srgbClr val="0070C0"/>
                </a:solidFill>
                <a:latin typeface="Lato"/>
              </a:rPr>
              <a:t>On average, smokers die 10 years earlier than </a:t>
            </a:r>
            <a:r>
              <a:rPr lang="en-US" dirty="0" smtClean="0">
                <a:solidFill>
                  <a:srgbClr val="0070C0"/>
                </a:solidFill>
                <a:latin typeface="Lato"/>
              </a:rPr>
              <a:t>nonsmokers.</a:t>
            </a:r>
            <a:r>
              <a:rPr lang="en-US" baseline="30000" dirty="0">
                <a:solidFill>
                  <a:srgbClr val="0070C0"/>
                </a:solidFill>
                <a:latin typeface="Lato"/>
              </a:rPr>
              <a:t>1</a:t>
            </a:r>
            <a:endParaRPr lang="en-US" baseline="30000" dirty="0" smtClean="0">
              <a:solidFill>
                <a:srgbClr val="0070C0"/>
              </a:solidFill>
              <a:latin typeface="Lato"/>
            </a:endParaRPr>
          </a:p>
          <a:p>
            <a:pPr>
              <a:buFont typeface="Arial" panose="020B0604020202020204" pitchFamily="34" charset="0"/>
              <a:buChar char="•"/>
            </a:pPr>
            <a:endParaRPr lang="en-US" dirty="0">
              <a:solidFill>
                <a:srgbClr val="0070C0"/>
              </a:solidFill>
              <a:latin typeface="Lato"/>
            </a:endParaRPr>
          </a:p>
          <a:p>
            <a:pPr>
              <a:buFont typeface="Arial" panose="020B0604020202020204" pitchFamily="34" charset="0"/>
              <a:buChar char="•"/>
            </a:pPr>
            <a:r>
              <a:rPr lang="en-US" dirty="0">
                <a:solidFill>
                  <a:srgbClr val="0070C0"/>
                </a:solidFill>
                <a:latin typeface="Lato"/>
              </a:rPr>
              <a:t>If smoking continues at the current rate among U.S. youth, 5.6 million of today’s Americans younger than 18 years of age are expected to die prematurely from a smoking-related illness. This represents about one in every 13 Americans aged 17 years or younger who are alive today.</a:t>
            </a:r>
            <a:r>
              <a:rPr lang="en-US" baseline="30000" dirty="0">
                <a:solidFill>
                  <a:srgbClr val="0070C0"/>
                </a:solidFill>
                <a:latin typeface="Lato"/>
              </a:rPr>
              <a:t>1</a:t>
            </a:r>
            <a:endParaRPr lang="en-US" b="0" i="0" dirty="0">
              <a:solidFill>
                <a:srgbClr val="0070C0"/>
              </a:solidFill>
              <a:effectLst/>
              <a:latin typeface="Lato"/>
            </a:endParaRPr>
          </a:p>
        </p:txBody>
      </p:sp>
    </p:spTree>
    <p:extLst>
      <p:ext uri="{BB962C8B-B14F-4D97-AF65-F5344CB8AC3E}">
        <p14:creationId xmlns:p14="http://schemas.microsoft.com/office/powerpoint/2010/main" val="2488416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4098" name="Picture 2" descr="Infographic: Youth are exposed to e-cigarette advertisements from multiple sources. Click to view larger image and text descrip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756" y="693290"/>
            <a:ext cx="6847951" cy="618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30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555508" y="1569324"/>
            <a:ext cx="10253287" cy="4168184"/>
          </a:xfrm>
          <a:prstGeom prst="rect">
            <a:avLst/>
          </a:prstGeom>
          <a:ln w="22225">
            <a:solidFill>
              <a:schemeClr val="accent1"/>
            </a:solidFill>
          </a:ln>
        </p:spPr>
      </p:pic>
    </p:spTree>
    <p:extLst>
      <p:ext uri="{BB962C8B-B14F-4D97-AF65-F5344CB8AC3E}">
        <p14:creationId xmlns:p14="http://schemas.microsoft.com/office/powerpoint/2010/main" val="215042025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92677" y="1808349"/>
            <a:ext cx="5308454" cy="3708441"/>
          </a:xfrm>
          <a:prstGeom prst="rect">
            <a:avLst/>
          </a:prstGeom>
        </p:spPr>
      </p:pic>
      <p:sp>
        <p:nvSpPr>
          <p:cNvPr id="4" name="Title 1"/>
          <p:cNvSpPr txBox="1">
            <a:spLocks/>
          </p:cNvSpPr>
          <p:nvPr/>
        </p:nvSpPr>
        <p:spPr>
          <a:xfrm>
            <a:off x="2158244" y="176372"/>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70C0"/>
                </a:solidFill>
              </a:rPr>
              <a:t>South Carolina Department of Alcohol and Other Drug Abuse Services</a:t>
            </a:r>
          </a:p>
        </p:txBody>
      </p:sp>
      <p:pic>
        <p:nvPicPr>
          <p:cNvPr id="5" name="Picture 2" descr="http://www.daodas.sc.gov/wp-content/themes/daodas/assets/images/logos/logo-daoda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639" y="92589"/>
            <a:ext cx="1901266" cy="5835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39852" y="676146"/>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412946" y="1106220"/>
            <a:ext cx="7043427" cy="3518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smtClean="0">
                <a:solidFill>
                  <a:srgbClr val="0070C0"/>
                </a:solidFill>
              </a:rPr>
              <a:t>Public Health System:</a:t>
            </a:r>
            <a:endParaRPr lang="en-US" sz="3000" b="1" dirty="0">
              <a:solidFill>
                <a:srgbClr val="0070C0"/>
              </a:solidFill>
            </a:endParaRPr>
          </a:p>
        </p:txBody>
      </p:sp>
      <p:sp>
        <p:nvSpPr>
          <p:cNvPr id="10" name="Text Placeholder 502983"/>
          <p:cNvSpPr>
            <a:spLocks noGrp="1"/>
          </p:cNvSpPr>
          <p:nvPr/>
        </p:nvSpPr>
        <p:spPr>
          <a:xfrm>
            <a:off x="437111" y="6063257"/>
            <a:ext cx="8061960" cy="407298"/>
          </a:xfrm>
          <a:prstGeom prst="rect">
            <a:avLst/>
          </a:prstGeom>
        </p:spPr>
        <p:txBody>
          <a:bodyPr anchor="b" anchorCtr="0"/>
          <a:lstStyle>
            <a:lvl1pPr marL="342900" indent="-342900" algn="l" defTabSz="914400" rtl="0" eaLnBrk="1" latinLnBrk="0" hangingPunct="1">
              <a:lnSpc>
                <a:spcPts val="1100"/>
              </a:lnSpc>
              <a:spcBef>
                <a:spcPct val="20000"/>
              </a:spcBef>
              <a:buFont typeface="Arial" pitchFamily="34" charset="0"/>
              <a:buNone/>
              <a:defRPr sz="1100" kern="1200" baseline="0">
                <a:solidFill>
                  <a:schemeClr val="tx2"/>
                </a:solidFill>
                <a:latin typeface="+mn-lt"/>
                <a:ea typeface="+mn-ea"/>
                <a:cs typeface="+mn-cs"/>
              </a:defRPr>
            </a:lvl1pPr>
            <a:lvl2pPr marL="742950" indent="-285750" algn="ctr"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ctr"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ctr"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indent="0"/>
            <a:r>
              <a:rPr lang="en-US" sz="1000" b="1" i="1" dirty="0">
                <a:latin typeface="Calibri" pitchFamily="34" charset="0"/>
              </a:rPr>
              <a:t>Source: </a:t>
            </a:r>
            <a:r>
              <a:rPr lang="en-US" sz="1000" b="1" dirty="0">
                <a:latin typeface="Calibri" pitchFamily="34" charset="0"/>
              </a:rPr>
              <a:t>Public Health Practice Program Office, Centers for Disease Control and Prevention , National Public Health Performance    </a:t>
            </a:r>
            <a:r>
              <a:rPr lang="en-US" sz="1000" b="1" dirty="0" smtClean="0">
                <a:latin typeface="Calibri" pitchFamily="34" charset="0"/>
              </a:rPr>
              <a:t>Standards Program</a:t>
            </a:r>
            <a:r>
              <a:rPr lang="en-US" sz="1000" b="1" dirty="0">
                <a:latin typeface="Calibri" pitchFamily="34" charset="0"/>
              </a:rPr>
              <a:t>, User Guide (first edition), 2002. (Current version available at </a:t>
            </a:r>
            <a:r>
              <a:rPr lang="en-US" sz="1000" b="1" dirty="0" smtClean="0">
                <a:latin typeface="Calibri" pitchFamily="34" charset="0"/>
                <a:hlinkClick r:id="rId5"/>
              </a:rPr>
              <a:t>www.cdc.gov/nphpsp</a:t>
            </a:r>
            <a:r>
              <a:rPr lang="en-US" sz="1000" b="1" dirty="0" smtClean="0">
                <a:latin typeface="Calibri" pitchFamily="34" charset="0"/>
              </a:rPr>
              <a:t>)</a:t>
            </a:r>
            <a:endParaRPr lang="en-US" sz="1000" b="1" dirty="0">
              <a:latin typeface="Calibri" pitchFamily="34" charset="0"/>
            </a:endParaRPr>
          </a:p>
        </p:txBody>
      </p:sp>
      <p:sp>
        <p:nvSpPr>
          <p:cNvPr id="11" name="Oval 10"/>
          <p:cNvSpPr/>
          <p:nvPr/>
        </p:nvSpPr>
        <p:spPr>
          <a:xfrm>
            <a:off x="2395169" y="1853883"/>
            <a:ext cx="2072922" cy="259466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135454" y="2857401"/>
            <a:ext cx="345499" cy="4376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Connector 13"/>
          <p:cNvCxnSpPr>
            <a:stCxn id="12" idx="2"/>
            <a:endCxn id="15" idx="3"/>
          </p:cNvCxnSpPr>
          <p:nvPr/>
        </p:nvCxnSpPr>
        <p:spPr>
          <a:xfrm flipH="1" flipV="1">
            <a:off x="1898652" y="2290192"/>
            <a:ext cx="1236802" cy="786025"/>
          </a:xfrm>
          <a:prstGeom prst="line">
            <a:avLst/>
          </a:prstGeom>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389891" y="2028582"/>
            <a:ext cx="1508761" cy="523220"/>
          </a:xfrm>
          <a:prstGeom prst="rect">
            <a:avLst/>
          </a:prstGeom>
          <a:noFill/>
          <a:ln>
            <a:solidFill>
              <a:schemeClr val="accent2"/>
            </a:solidFill>
          </a:ln>
        </p:spPr>
        <p:txBody>
          <a:bodyPr wrap="square" rtlCol="0">
            <a:spAutoFit/>
          </a:bodyPr>
          <a:lstStyle/>
          <a:p>
            <a:pPr algn="ctr"/>
            <a:r>
              <a:rPr lang="en-US" sz="1400" b="1" dirty="0" smtClean="0">
                <a:latin typeface="Segoe UI Black" panose="020B0A02040204020203" pitchFamily="34" charset="0"/>
                <a:ea typeface="Segoe UI Black" panose="020B0A02040204020203" pitchFamily="34" charset="0"/>
                <a:cs typeface="Segoe UI Black" panose="020B0A02040204020203" pitchFamily="34" charset="0"/>
              </a:rPr>
              <a:t>Retail Environment</a:t>
            </a:r>
            <a:endParaRPr lang="en-US" sz="1400" b="1"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406053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208557" y="470163"/>
            <a:ext cx="8643760" cy="34288"/>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937" y="0"/>
            <a:ext cx="4987636" cy="6858000"/>
          </a:xfrm>
          <a:prstGeom prst="rect">
            <a:avLst/>
          </a:prstGeom>
        </p:spPr>
      </p:pic>
      <p:sp>
        <p:nvSpPr>
          <p:cNvPr id="6" name="Title 1"/>
          <p:cNvSpPr>
            <a:spLocks noGrp="1"/>
          </p:cNvSpPr>
          <p:nvPr>
            <p:ph type="title"/>
          </p:nvPr>
        </p:nvSpPr>
        <p:spPr>
          <a:xfrm>
            <a:off x="5671960" y="848433"/>
            <a:ext cx="3440376" cy="701171"/>
          </a:xfrm>
        </p:spPr>
        <p:txBody>
          <a:bodyPr>
            <a:noAutofit/>
          </a:bodyPr>
          <a:lstStyle/>
          <a:p>
            <a:r>
              <a:rPr lang="en-US" sz="2800" b="1" dirty="0" smtClean="0">
                <a:solidFill>
                  <a:srgbClr val="0070C0"/>
                </a:solidFill>
              </a:rPr>
              <a:t>What is Point-of-Sale (POS) or Point-of-Purchase (POP)?</a:t>
            </a:r>
            <a:endParaRPr lang="en-US" sz="2800" b="1" dirty="0">
              <a:solidFill>
                <a:srgbClr val="0070C0"/>
              </a:solidFill>
            </a:endParaRPr>
          </a:p>
        </p:txBody>
      </p:sp>
      <p:sp>
        <p:nvSpPr>
          <p:cNvPr id="7" name="TextBox 6"/>
          <p:cNvSpPr txBox="1"/>
          <p:nvPr/>
        </p:nvSpPr>
        <p:spPr>
          <a:xfrm>
            <a:off x="5620498" y="1893586"/>
            <a:ext cx="3543301" cy="360098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70C0"/>
                </a:solidFill>
              </a:rPr>
              <a:t>“any location where tobacco [and/or alcohol] products are advertised, displayed, or purchased. This includes not only the register, but also advertisements inside and outside of retail establishments” </a:t>
            </a:r>
            <a:r>
              <a:rPr lang="en-US" sz="1200" dirty="0" smtClean="0">
                <a:solidFill>
                  <a:srgbClr val="0070C0"/>
                </a:solidFill>
              </a:rPr>
              <a:t>(Point-of-Sale Report to the Nation, 2015, p.1)</a:t>
            </a:r>
            <a:endParaRPr lang="en-US" sz="2400" dirty="0">
              <a:solidFill>
                <a:srgbClr val="0070C0"/>
              </a:solidFill>
            </a:endParaRPr>
          </a:p>
        </p:txBody>
      </p:sp>
    </p:spTree>
    <p:extLst>
      <p:ext uri="{BB962C8B-B14F-4D97-AF65-F5344CB8AC3E}">
        <p14:creationId xmlns:p14="http://schemas.microsoft.com/office/powerpoint/2010/main" val="1725475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Title Slide)">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White_Standard.pot [Read-Only] [Compatibility Mode]" id="{67DBC74D-678D-4460-8CD8-D38005058C50}" vid="{79430B40-5BD6-4745-86C0-351794103D91}"/>
    </a:ext>
  </a:extLst>
</a:theme>
</file>

<file path=ppt/theme/theme3.xml><?xml version="1.0" encoding="utf-8"?>
<a:theme xmlns:a="http://schemas.openxmlformats.org/drawingml/2006/main" name="Custom Design">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White_Standard.pot [Read-Only] [Compatibility Mode]" id="{67DBC74D-678D-4460-8CD8-D38005058C50}" vid="{E105F279-325D-4E51-9C62-03718A627165}"/>
    </a:ext>
  </a:extLst>
</a:theme>
</file>

<file path=ppt/theme/theme4.xml><?xml version="1.0" encoding="utf-8"?>
<a:theme xmlns:a="http://schemas.openxmlformats.org/drawingml/2006/main" name="Contact U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White_Standard.pot [Read-Only] [Compatibility Mode]" id="{67DBC74D-678D-4460-8CD8-D38005058C50}" vid="{8CF24EE8-8F5F-49D2-86E7-0DB8D235D0A1}"/>
    </a:ext>
  </a:extLst>
</a:theme>
</file>

<file path=ppt/theme/theme5.xml><?xml version="1.0" encoding="utf-8"?>
<a:theme xmlns:a="http://schemas.openxmlformats.org/drawingml/2006/main" name="1_Cover (Title Slide)">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White_Standard.pot [Compatibility Mode]" id="{E7595EF0-B19A-459B-AD87-51102745584E}" vid="{EE31DF30-96F5-4164-8B6D-205E2F749182}"/>
    </a:ext>
  </a:extLst>
</a:theme>
</file>

<file path=ppt/theme/theme6.xml><?xml version="1.0" encoding="utf-8"?>
<a:theme xmlns:a="http://schemas.openxmlformats.org/drawingml/2006/main" name="1_Custom Design">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White_Standard.pot [Compatibility Mode]" id="{E7595EF0-B19A-459B-AD87-51102745584E}" vid="{72A273E9-1EC2-4207-8749-BB9D0992F4C8}"/>
    </a:ext>
  </a:extLst>
</a:theme>
</file>

<file path=ppt/theme/theme7.xml><?xml version="1.0" encoding="utf-8"?>
<a:theme xmlns:a="http://schemas.openxmlformats.org/drawingml/2006/main" name="Contact Us (Final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3475</TotalTime>
  <Words>4612</Words>
  <Application>Microsoft Office PowerPoint</Application>
  <PresentationFormat>On-screen Show (4:3)</PresentationFormat>
  <Paragraphs>315</Paragraphs>
  <Slides>35</Slides>
  <Notes>30</Notes>
  <HiddenSlides>0</HiddenSlides>
  <MMClips>0</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2</vt:i4>
      </vt:variant>
      <vt:variant>
        <vt:lpstr>Slide Titles</vt:lpstr>
      </vt:variant>
      <vt:variant>
        <vt:i4>35</vt:i4>
      </vt:variant>
    </vt:vector>
  </HeadingPairs>
  <TitlesOfParts>
    <vt:vector size="53" baseType="lpstr">
      <vt:lpstr>Arial</vt:lpstr>
      <vt:lpstr>Calibri</vt:lpstr>
      <vt:lpstr>Calibri Light</vt:lpstr>
      <vt:lpstr>Lato</vt:lpstr>
      <vt:lpstr>Montserrat</vt:lpstr>
      <vt:lpstr>Open Sans</vt:lpstr>
      <vt:lpstr>Segoe UI Black</vt:lpstr>
      <vt:lpstr>Times New Roman</vt:lpstr>
      <vt:lpstr>TimesNewRoman</vt:lpstr>
      <vt:lpstr>Office Theme</vt:lpstr>
      <vt:lpstr>Cover (Title Slide)</vt:lpstr>
      <vt:lpstr>Custom Design</vt:lpstr>
      <vt:lpstr>Contact Us</vt:lpstr>
      <vt:lpstr>1_Cover (Title Slide)</vt:lpstr>
      <vt:lpstr>1_Custom Design</vt:lpstr>
      <vt:lpstr>Contact Us (Final Slide)</vt:lpstr>
      <vt:lpstr>Worksheet</vt:lpstr>
      <vt:lpstr>Acrobat Document</vt:lpstr>
      <vt:lpstr>Point-of-Sale Data &amp; How to Use It</vt:lpstr>
      <vt:lpstr>Objectives</vt:lpstr>
      <vt:lpstr>Alcohol Use in the United States</vt:lpstr>
      <vt:lpstr>Public Health Objectives On Alcohol</vt:lpstr>
      <vt:lpstr>Tobacco Use in the United States</vt:lpstr>
      <vt:lpstr>PowerPoint Presentation</vt:lpstr>
      <vt:lpstr>PowerPoint Presentation</vt:lpstr>
      <vt:lpstr>PowerPoint Presentation</vt:lpstr>
      <vt:lpstr>What is Point-of-Sale (POS) or Point-of-Purchase (POP)?</vt:lpstr>
      <vt:lpstr>PowerPoint Presentation</vt:lpstr>
      <vt:lpstr>POS Landscapes Are Constantly Evolving</vt:lpstr>
      <vt:lpstr>DAODAS’s Goal – Reduce Underage Alcohol &amp;             Tobacco Use Among Youth In South           Carolina</vt:lpstr>
      <vt:lpstr>DAODAS’s Vision – Applying the Strategic      Prevention Framework (SPF)</vt:lpstr>
      <vt:lpstr>PowerPoint Presentation</vt:lpstr>
      <vt:lpstr>PowerPoint Presentation</vt:lpstr>
      <vt:lpstr>PowerPoint Presentation</vt:lpstr>
      <vt:lpstr>PowerPoint Presentation</vt:lpstr>
      <vt:lpstr>What POS Data Will Your County Collect?</vt:lpstr>
      <vt:lpstr>Alcohol Retailer Density</vt:lpstr>
      <vt:lpstr>Tobacco Retailer Density</vt:lpstr>
      <vt:lpstr>Cleaning Demonstration – Alcohol POS Data</vt:lpstr>
      <vt:lpstr>Cleaning Demonstration – Alcohol POS Data</vt:lpstr>
      <vt:lpstr>Alcohol Beverages Near Youth Products</vt:lpstr>
      <vt:lpstr>SC Store Mapper Reports</vt:lpstr>
      <vt:lpstr>SC Store Mapper – Geospatial Component</vt:lpstr>
      <vt:lpstr>What Alcohol POS Policies Are Effective?</vt:lpstr>
      <vt:lpstr>What Tobacco POS Policies Are Effective?</vt:lpstr>
      <vt:lpstr>What Tobacco POS Policies Are Effective?</vt:lpstr>
      <vt:lpstr>What Tobacco POS Policies Are Effective?</vt:lpstr>
      <vt:lpstr>Ideas for Using Your Point-of-Sale Dollars</vt:lpstr>
      <vt:lpstr>Ideas for Using Your Point-of-Sale Dollars</vt:lpstr>
      <vt:lpstr>Ideas for Using Your Point-of-Sale Dollars</vt:lpstr>
      <vt:lpstr>Ideas for Using Your Point-of-Sale Dollars</vt:lpstr>
      <vt:lpstr>References</vt:lpstr>
      <vt:lpstr>CONTACT US FOR MORE INFORMATION</vt:lpstr>
    </vt:vector>
  </TitlesOfParts>
  <Company>SCDAODAS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Opioid related Treatment in South Carolina</dc:title>
  <dc:creator>Fogner, Andrew</dc:creator>
  <cp:lastModifiedBy>LaptopUser</cp:lastModifiedBy>
  <cp:revision>332</cp:revision>
  <cp:lastPrinted>2018-01-18T21:22:50Z</cp:lastPrinted>
  <dcterms:created xsi:type="dcterms:W3CDTF">2017-09-05T11:30:38Z</dcterms:created>
  <dcterms:modified xsi:type="dcterms:W3CDTF">2018-11-01T18:47:54Z</dcterms:modified>
</cp:coreProperties>
</file>